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78" r:id="rId3"/>
    <p:sldId id="856" r:id="rId5"/>
    <p:sldId id="860" r:id="rId6"/>
    <p:sldId id="861" r:id="rId7"/>
    <p:sldId id="948" r:id="rId8"/>
    <p:sldId id="862" r:id="rId9"/>
    <p:sldId id="863" r:id="rId10"/>
    <p:sldId id="864" r:id="rId11"/>
    <p:sldId id="954" r:id="rId12"/>
    <p:sldId id="955" r:id="rId13"/>
    <p:sldId id="956" r:id="rId14"/>
    <p:sldId id="957" r:id="rId15"/>
    <p:sldId id="958" r:id="rId16"/>
    <p:sldId id="952" r:id="rId17"/>
    <p:sldId id="949" r:id="rId18"/>
    <p:sldId id="950" r:id="rId19"/>
    <p:sldId id="951" r:id="rId20"/>
    <p:sldId id="871" r:id="rId21"/>
    <p:sldId id="872" r:id="rId22"/>
    <p:sldId id="923" r:id="rId23"/>
    <p:sldId id="940" r:id="rId24"/>
    <p:sldId id="941" r:id="rId25"/>
    <p:sldId id="942" r:id="rId26"/>
    <p:sldId id="873" r:id="rId27"/>
    <p:sldId id="944" r:id="rId28"/>
    <p:sldId id="945" r:id="rId29"/>
    <p:sldId id="946" r:id="rId30"/>
    <p:sldId id="947" r:id="rId31"/>
    <p:sldId id="876" r:id="rId32"/>
    <p:sldId id="877" r:id="rId33"/>
    <p:sldId id="878" r:id="rId34"/>
    <p:sldId id="880" r:id="rId35"/>
    <p:sldId id="925" r:id="rId36"/>
    <p:sldId id="926" r:id="rId37"/>
    <p:sldId id="927" r:id="rId38"/>
    <p:sldId id="928" r:id="rId39"/>
    <p:sldId id="929" r:id="rId40"/>
    <p:sldId id="930" r:id="rId41"/>
    <p:sldId id="932" r:id="rId42"/>
    <p:sldId id="934" r:id="rId43"/>
    <p:sldId id="935" r:id="rId44"/>
    <p:sldId id="937" r:id="rId45"/>
    <p:sldId id="883" r:id="rId46"/>
    <p:sldId id="884" r:id="rId47"/>
    <p:sldId id="912" r:id="rId48"/>
    <p:sldId id="913" r:id="rId49"/>
    <p:sldId id="914" r:id="rId50"/>
    <p:sldId id="915" r:id="rId51"/>
    <p:sldId id="916" r:id="rId52"/>
    <p:sldId id="917" r:id="rId53"/>
    <p:sldId id="918" r:id="rId54"/>
    <p:sldId id="919" r:id="rId55"/>
    <p:sldId id="920" r:id="rId56"/>
    <p:sldId id="921" r:id="rId57"/>
    <p:sldId id="922" r:id="rId58"/>
    <p:sldId id="924" r:id="rId59"/>
  </p:sldIdLst>
  <p:sldSz cx="9144000" cy="6858000" type="screen4x3"/>
  <p:notesSz cx="6858000" cy="9144000"/>
  <p:defaultTextStyle>
    <a:defPPr>
      <a:defRPr lang="zh-CN"/>
    </a:defPPr>
    <a:lvl1pPr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BFF"/>
    <a:srgbClr val="CC99FF"/>
    <a:srgbClr val="FFCCFF"/>
    <a:srgbClr val="CCECFF"/>
    <a:srgbClr val="FF9900"/>
    <a:srgbClr val="663300"/>
    <a:srgbClr val="3366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9" autoAdjust="0"/>
    <p:restoredTop sz="74401" autoAdjust="0"/>
  </p:normalViewPr>
  <p:slideViewPr>
    <p:cSldViewPr>
      <p:cViewPr varScale="1">
        <p:scale>
          <a:sx n="52" d="100"/>
          <a:sy n="52" d="100"/>
        </p:scale>
        <p:origin x="-1776"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65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C2708A5-E7A9-48B4-B9E4-E426924EB192}" type="doc">
      <dgm:prSet loTypeId="urn:microsoft.com/office/officeart/2005/8/layout/vList6" loCatId="list" qsTypeId="urn:microsoft.com/office/officeart/2005/8/quickstyle/3d1" qsCatId="3D" csTypeId="urn:microsoft.com/office/officeart/2005/8/colors/colorful5" csCatId="colorful" phldr="1"/>
      <dgm:spPr/>
      <dgm:t>
        <a:bodyPr/>
        <a:lstStyle/>
        <a:p>
          <a:endParaRPr lang="zh-CN" altLang="en-US"/>
        </a:p>
      </dgm:t>
    </dgm:pt>
    <dgm:pt modelId="{266C02C9-D8C8-4E67-8713-137BD335200D}">
      <dgm:prSet phldrT="[文本]"/>
      <dgm:spPr>
        <a:gradFill rotWithShape="0">
          <a:gsLst>
            <a:gs pos="0">
              <a:srgbClr val="03D4A8"/>
            </a:gs>
            <a:gs pos="25000">
              <a:srgbClr val="21D6E0"/>
            </a:gs>
            <a:gs pos="75000">
              <a:srgbClr val="0087E6"/>
            </a:gs>
            <a:gs pos="100000">
              <a:srgbClr val="005CBF"/>
            </a:gs>
          </a:gsLst>
          <a:lin ang="16200000" scaled="0"/>
        </a:gradFill>
      </dgm:spPr>
      <dgm:t>
        <a:bodyPr/>
        <a:lstStyle/>
        <a:p>
          <a:r>
            <a:rPr lang="zh-CN" altLang="en-US" b="1" dirty="0" smtClean="0"/>
            <a:t>受控内容</a:t>
          </a:r>
          <a:endParaRPr lang="zh-CN" altLang="en-US" b="1" dirty="0"/>
        </a:p>
      </dgm:t>
    </dgm:pt>
    <dgm:pt modelId="{1241F08E-A83E-42CC-AC88-E6E62AA9002D}" cxnId="{2B674F5F-2A82-4863-BADC-7D2E29FD9079}" type="parTrans">
      <dgm:prSet/>
      <dgm:spPr/>
      <dgm:t>
        <a:bodyPr/>
        <a:lstStyle/>
        <a:p>
          <a:endParaRPr lang="zh-CN" altLang="en-US"/>
        </a:p>
      </dgm:t>
    </dgm:pt>
    <dgm:pt modelId="{6B11F262-E0CE-4260-A9F5-3783DEC28B57}" cxnId="{2B674F5F-2A82-4863-BADC-7D2E29FD9079}" type="sibTrans">
      <dgm:prSet/>
      <dgm:spPr/>
      <dgm:t>
        <a:bodyPr/>
        <a:lstStyle/>
        <a:p>
          <a:endParaRPr lang="zh-CN" altLang="en-US"/>
        </a:p>
      </dgm:t>
    </dgm:pt>
    <dgm:pt modelId="{1BAB17C4-E3EA-4F4B-8F35-C16CE69199DD}">
      <dgm:prSet phldrT="[文本]"/>
      <dgm:spPr/>
      <dgm:t>
        <a:bodyPr/>
        <a:lstStyle/>
        <a:p>
          <a:r>
            <a:rPr lang="zh-CN" altLang="en-US" dirty="0" smtClean="0"/>
            <a:t>防泄漏</a:t>
          </a:r>
          <a:endParaRPr lang="zh-CN" altLang="en-US" dirty="0"/>
        </a:p>
      </dgm:t>
    </dgm:pt>
    <dgm:pt modelId="{E30B6289-C29D-45B9-93EB-972ADC9F90DB}" cxnId="{4FFC73B6-B552-4380-AD02-28E3C350B7F7}" type="parTrans">
      <dgm:prSet/>
      <dgm:spPr/>
      <dgm:t>
        <a:bodyPr/>
        <a:lstStyle/>
        <a:p>
          <a:endParaRPr lang="zh-CN" altLang="en-US"/>
        </a:p>
      </dgm:t>
    </dgm:pt>
    <dgm:pt modelId="{7623D6EF-8D58-421F-9295-130B16D7CE99}" cxnId="{4FFC73B6-B552-4380-AD02-28E3C350B7F7}" type="sibTrans">
      <dgm:prSet/>
      <dgm:spPr/>
      <dgm:t>
        <a:bodyPr/>
        <a:lstStyle/>
        <a:p>
          <a:endParaRPr lang="zh-CN" altLang="en-US"/>
        </a:p>
      </dgm:t>
    </dgm:pt>
    <dgm:pt modelId="{ECDA6026-7FE1-48E7-8227-0C158D2785D3}">
      <dgm:prSet phldrT="[文本]"/>
      <dgm:spPr/>
      <dgm:t>
        <a:bodyPr/>
        <a:lstStyle/>
        <a:p>
          <a:r>
            <a:rPr lang="zh-CN" altLang="en-US" dirty="0" smtClean="0"/>
            <a:t>防篡改</a:t>
          </a:r>
          <a:endParaRPr lang="zh-CN" altLang="en-US" dirty="0"/>
        </a:p>
      </dgm:t>
    </dgm:pt>
    <dgm:pt modelId="{0B5B2455-42AD-402D-9925-4259C82D420D}" cxnId="{4F1958A4-B3A3-462E-8207-25FDFD6F5AC7}" type="parTrans">
      <dgm:prSet/>
      <dgm:spPr/>
      <dgm:t>
        <a:bodyPr/>
        <a:lstStyle/>
        <a:p>
          <a:endParaRPr lang="zh-CN" altLang="en-US"/>
        </a:p>
      </dgm:t>
    </dgm:pt>
    <dgm:pt modelId="{E284AB1A-5029-4ABB-8598-145F144BFB89}" cxnId="{4F1958A4-B3A3-462E-8207-25FDFD6F5AC7}" type="sibTrans">
      <dgm:prSet/>
      <dgm:spPr/>
      <dgm:t>
        <a:bodyPr/>
        <a:lstStyle/>
        <a:p>
          <a:endParaRPr lang="zh-CN" altLang="en-US"/>
        </a:p>
      </dgm:t>
    </dgm:pt>
    <dgm:pt modelId="{FE5FEE8D-BEC3-42E0-B615-88C23524BE63}">
      <dgm:prSet phldrT="[文本]"/>
      <dgm:spPr/>
      <dgm:t>
        <a:bodyPr/>
        <a:lstStyle/>
        <a:p>
          <a:r>
            <a:rPr lang="zh-CN" altLang="en-US" b="1" dirty="0" smtClean="0">
              <a:effectLst/>
            </a:rPr>
            <a:t>有害内容</a:t>
          </a:r>
          <a:endParaRPr lang="zh-CN" altLang="en-US" b="1" dirty="0">
            <a:effectLst/>
          </a:endParaRPr>
        </a:p>
      </dgm:t>
    </dgm:pt>
    <dgm:pt modelId="{5F64D06D-D4F3-48DD-B577-6E65A35B8E78}" cxnId="{E4206291-C82B-4138-A185-76E9D62E1E4C}" type="parTrans">
      <dgm:prSet/>
      <dgm:spPr/>
      <dgm:t>
        <a:bodyPr/>
        <a:lstStyle/>
        <a:p>
          <a:endParaRPr lang="zh-CN" altLang="en-US"/>
        </a:p>
      </dgm:t>
    </dgm:pt>
    <dgm:pt modelId="{7A881B0E-5DA1-4DC0-A257-F737969750AB}" cxnId="{E4206291-C82B-4138-A185-76E9D62E1E4C}" type="sibTrans">
      <dgm:prSet/>
      <dgm:spPr/>
      <dgm:t>
        <a:bodyPr/>
        <a:lstStyle/>
        <a:p>
          <a:endParaRPr lang="zh-CN" altLang="en-US"/>
        </a:p>
      </dgm:t>
    </dgm:pt>
    <dgm:pt modelId="{7DCA4030-B6DD-4E3B-AE2C-AADC6B9D30F8}">
      <dgm:prSet phldrT="[文本]"/>
      <dgm:spPr/>
      <dgm:t>
        <a:bodyPr/>
        <a:lstStyle/>
        <a:p>
          <a:r>
            <a:rPr lang="zh-CN" altLang="en-US" dirty="0" smtClean="0"/>
            <a:t>发现</a:t>
          </a:r>
          <a:endParaRPr lang="zh-CN" altLang="en-US" dirty="0"/>
        </a:p>
      </dgm:t>
    </dgm:pt>
    <dgm:pt modelId="{DEAA699F-E386-40AC-AD53-86666A478F8C}" cxnId="{A2C707C0-8E48-4E39-8CD6-AD434EB615E1}" type="parTrans">
      <dgm:prSet/>
      <dgm:spPr/>
      <dgm:t>
        <a:bodyPr/>
        <a:lstStyle/>
        <a:p>
          <a:endParaRPr lang="zh-CN" altLang="en-US"/>
        </a:p>
      </dgm:t>
    </dgm:pt>
    <dgm:pt modelId="{4716CEF2-17E8-452A-B554-872F666A5E8F}" cxnId="{A2C707C0-8E48-4E39-8CD6-AD434EB615E1}" type="sibTrans">
      <dgm:prSet/>
      <dgm:spPr/>
      <dgm:t>
        <a:bodyPr/>
        <a:lstStyle/>
        <a:p>
          <a:endParaRPr lang="zh-CN" altLang="en-US"/>
        </a:p>
      </dgm:t>
    </dgm:pt>
    <dgm:pt modelId="{D08D75B8-E7AE-4201-B739-F73D0086D8A0}">
      <dgm:prSet phldrT="[文本]"/>
      <dgm:spPr/>
      <dgm:t>
        <a:bodyPr/>
        <a:lstStyle/>
        <a:p>
          <a:r>
            <a:rPr lang="zh-CN" altLang="en-US" dirty="0" smtClean="0"/>
            <a:t> 溯源</a:t>
          </a:r>
          <a:endParaRPr lang="zh-CN" altLang="en-US" dirty="0"/>
        </a:p>
      </dgm:t>
    </dgm:pt>
    <dgm:pt modelId="{AE4349DC-71A6-4156-8289-DAC1D99A0A0F}" cxnId="{90D9DA54-4B63-4F4C-B638-E13500DA6B8C}" type="parTrans">
      <dgm:prSet/>
      <dgm:spPr/>
      <dgm:t>
        <a:bodyPr/>
        <a:lstStyle/>
        <a:p>
          <a:endParaRPr lang="zh-CN" altLang="en-US"/>
        </a:p>
      </dgm:t>
    </dgm:pt>
    <dgm:pt modelId="{597CC79D-14F6-4467-99D1-D417557ED401}" cxnId="{90D9DA54-4B63-4F4C-B638-E13500DA6B8C}" type="sibTrans">
      <dgm:prSet/>
      <dgm:spPr/>
      <dgm:t>
        <a:bodyPr/>
        <a:lstStyle/>
        <a:p>
          <a:endParaRPr lang="zh-CN" altLang="en-US"/>
        </a:p>
      </dgm:t>
    </dgm:pt>
    <dgm:pt modelId="{8CB95BCB-4D7A-4B1E-BCB6-CAA525AF89E5}" type="pres">
      <dgm:prSet presAssocID="{EC2708A5-E7A9-48B4-B9E4-E426924EB192}" presName="Name0" presStyleCnt="0">
        <dgm:presLayoutVars>
          <dgm:dir/>
          <dgm:animLvl val="lvl"/>
          <dgm:resizeHandles/>
        </dgm:presLayoutVars>
      </dgm:prSet>
      <dgm:spPr/>
      <dgm:t>
        <a:bodyPr/>
        <a:lstStyle/>
        <a:p>
          <a:endParaRPr lang="zh-CN" altLang="en-US"/>
        </a:p>
      </dgm:t>
    </dgm:pt>
    <dgm:pt modelId="{10408EFB-81AA-4EFD-A91F-3E04C70D14A7}" type="pres">
      <dgm:prSet presAssocID="{266C02C9-D8C8-4E67-8713-137BD335200D}" presName="linNode" presStyleCnt="0"/>
      <dgm:spPr/>
    </dgm:pt>
    <dgm:pt modelId="{0AD27247-872F-415A-938B-FC1981620311}" type="pres">
      <dgm:prSet presAssocID="{266C02C9-D8C8-4E67-8713-137BD335200D}" presName="parentShp" presStyleLbl="node1" presStyleIdx="0" presStyleCnt="2" custScaleX="112186" custScaleY="110000">
        <dgm:presLayoutVars>
          <dgm:bulletEnabled val="1"/>
        </dgm:presLayoutVars>
      </dgm:prSet>
      <dgm:spPr/>
      <dgm:t>
        <a:bodyPr/>
        <a:lstStyle/>
        <a:p>
          <a:endParaRPr lang="zh-CN" altLang="en-US"/>
        </a:p>
      </dgm:t>
    </dgm:pt>
    <dgm:pt modelId="{EAD2BDD8-2215-4B6A-906E-CC44C7D5EF70}" type="pres">
      <dgm:prSet presAssocID="{266C02C9-D8C8-4E67-8713-137BD335200D}" presName="childShp" presStyleLbl="bgAccFollowNode1" presStyleIdx="0" presStyleCnt="2">
        <dgm:presLayoutVars>
          <dgm:bulletEnabled val="1"/>
        </dgm:presLayoutVars>
      </dgm:prSet>
      <dgm:spPr/>
      <dgm:t>
        <a:bodyPr/>
        <a:lstStyle/>
        <a:p>
          <a:endParaRPr lang="zh-CN" altLang="en-US"/>
        </a:p>
      </dgm:t>
    </dgm:pt>
    <dgm:pt modelId="{F65F46AE-2E24-45D9-82EA-6B19C5C56141}" type="pres">
      <dgm:prSet presAssocID="{6B11F262-E0CE-4260-A9F5-3783DEC28B57}" presName="spacing" presStyleCnt="0"/>
      <dgm:spPr/>
    </dgm:pt>
    <dgm:pt modelId="{0AB5BA36-1332-42E9-9FAB-C589D34D1C88}" type="pres">
      <dgm:prSet presAssocID="{FE5FEE8D-BEC3-42E0-B615-88C23524BE63}" presName="linNode" presStyleCnt="0"/>
      <dgm:spPr/>
    </dgm:pt>
    <dgm:pt modelId="{BA496E26-583E-4505-AE3B-2A29911A36B1}" type="pres">
      <dgm:prSet presAssocID="{FE5FEE8D-BEC3-42E0-B615-88C23524BE63}" presName="parentShp" presStyleLbl="node1" presStyleIdx="1" presStyleCnt="2" custScaleX="112186" custScaleY="100215">
        <dgm:presLayoutVars>
          <dgm:bulletEnabled val="1"/>
        </dgm:presLayoutVars>
      </dgm:prSet>
      <dgm:spPr/>
      <dgm:t>
        <a:bodyPr/>
        <a:lstStyle/>
        <a:p>
          <a:endParaRPr lang="zh-CN" altLang="en-US"/>
        </a:p>
      </dgm:t>
    </dgm:pt>
    <dgm:pt modelId="{BDF211B2-DC91-46AF-8051-999CEBA96818}" type="pres">
      <dgm:prSet presAssocID="{FE5FEE8D-BEC3-42E0-B615-88C23524BE63}" presName="childShp" presStyleLbl="bgAccFollowNode1" presStyleIdx="1" presStyleCnt="2">
        <dgm:presLayoutVars>
          <dgm:bulletEnabled val="1"/>
        </dgm:presLayoutVars>
      </dgm:prSet>
      <dgm:spPr/>
      <dgm:t>
        <a:bodyPr/>
        <a:lstStyle/>
        <a:p>
          <a:endParaRPr lang="zh-CN" altLang="en-US"/>
        </a:p>
      </dgm:t>
    </dgm:pt>
  </dgm:ptLst>
  <dgm:cxnLst>
    <dgm:cxn modelId="{B60B437A-1AA8-400E-A4C2-C983D726B21D}" type="presOf" srcId="{EC2708A5-E7A9-48B4-B9E4-E426924EB192}" destId="{8CB95BCB-4D7A-4B1E-BCB6-CAA525AF89E5}" srcOrd="0" destOrd="0" presId="urn:microsoft.com/office/officeart/2005/8/layout/vList6"/>
    <dgm:cxn modelId="{90D9DA54-4B63-4F4C-B638-E13500DA6B8C}" srcId="{FE5FEE8D-BEC3-42E0-B615-88C23524BE63}" destId="{D08D75B8-E7AE-4201-B739-F73D0086D8A0}" srcOrd="1" destOrd="0" parTransId="{AE4349DC-71A6-4156-8289-DAC1D99A0A0F}" sibTransId="{597CC79D-14F6-4467-99D1-D417557ED401}"/>
    <dgm:cxn modelId="{4F1958A4-B3A3-462E-8207-25FDFD6F5AC7}" srcId="{266C02C9-D8C8-4E67-8713-137BD335200D}" destId="{ECDA6026-7FE1-48E7-8227-0C158D2785D3}" srcOrd="1" destOrd="0" parTransId="{0B5B2455-42AD-402D-9925-4259C82D420D}" sibTransId="{E284AB1A-5029-4ABB-8598-145F144BFB89}"/>
    <dgm:cxn modelId="{0C1617DA-02DA-4E5E-9B2A-AF952F397B71}" type="presOf" srcId="{266C02C9-D8C8-4E67-8713-137BD335200D}" destId="{0AD27247-872F-415A-938B-FC1981620311}" srcOrd="0" destOrd="0" presId="urn:microsoft.com/office/officeart/2005/8/layout/vList6"/>
    <dgm:cxn modelId="{2B674F5F-2A82-4863-BADC-7D2E29FD9079}" srcId="{EC2708A5-E7A9-48B4-B9E4-E426924EB192}" destId="{266C02C9-D8C8-4E67-8713-137BD335200D}" srcOrd="0" destOrd="0" parTransId="{1241F08E-A83E-42CC-AC88-E6E62AA9002D}" sibTransId="{6B11F262-E0CE-4260-A9F5-3783DEC28B57}"/>
    <dgm:cxn modelId="{E4206291-C82B-4138-A185-76E9D62E1E4C}" srcId="{EC2708A5-E7A9-48B4-B9E4-E426924EB192}" destId="{FE5FEE8D-BEC3-42E0-B615-88C23524BE63}" srcOrd="1" destOrd="0" parTransId="{5F64D06D-D4F3-48DD-B577-6E65A35B8E78}" sibTransId="{7A881B0E-5DA1-4DC0-A257-F737969750AB}"/>
    <dgm:cxn modelId="{4FFC73B6-B552-4380-AD02-28E3C350B7F7}" srcId="{266C02C9-D8C8-4E67-8713-137BD335200D}" destId="{1BAB17C4-E3EA-4F4B-8F35-C16CE69199DD}" srcOrd="0" destOrd="0" parTransId="{E30B6289-C29D-45B9-93EB-972ADC9F90DB}" sibTransId="{7623D6EF-8D58-421F-9295-130B16D7CE99}"/>
    <dgm:cxn modelId="{07F9B69F-0F6E-4039-8057-2770848948DA}" type="presOf" srcId="{FE5FEE8D-BEC3-42E0-B615-88C23524BE63}" destId="{BA496E26-583E-4505-AE3B-2A29911A36B1}" srcOrd="0" destOrd="0" presId="urn:microsoft.com/office/officeart/2005/8/layout/vList6"/>
    <dgm:cxn modelId="{A2C707C0-8E48-4E39-8CD6-AD434EB615E1}" srcId="{FE5FEE8D-BEC3-42E0-B615-88C23524BE63}" destId="{7DCA4030-B6DD-4E3B-AE2C-AADC6B9D30F8}" srcOrd="0" destOrd="0" parTransId="{DEAA699F-E386-40AC-AD53-86666A478F8C}" sibTransId="{4716CEF2-17E8-452A-B554-872F666A5E8F}"/>
    <dgm:cxn modelId="{85957C88-814A-4025-B1ED-D421DD69DC44}" type="presOf" srcId="{D08D75B8-E7AE-4201-B739-F73D0086D8A0}" destId="{BDF211B2-DC91-46AF-8051-999CEBA96818}" srcOrd="0" destOrd="1" presId="urn:microsoft.com/office/officeart/2005/8/layout/vList6"/>
    <dgm:cxn modelId="{DAFEB247-4CB1-40EF-A275-01601965F866}" type="presOf" srcId="{7DCA4030-B6DD-4E3B-AE2C-AADC6B9D30F8}" destId="{BDF211B2-DC91-46AF-8051-999CEBA96818}" srcOrd="0" destOrd="0" presId="urn:microsoft.com/office/officeart/2005/8/layout/vList6"/>
    <dgm:cxn modelId="{DE6E3FF9-FC09-49AA-A958-605CDD745728}" type="presOf" srcId="{1BAB17C4-E3EA-4F4B-8F35-C16CE69199DD}" destId="{EAD2BDD8-2215-4B6A-906E-CC44C7D5EF70}" srcOrd="0" destOrd="0" presId="urn:microsoft.com/office/officeart/2005/8/layout/vList6"/>
    <dgm:cxn modelId="{D87E982F-AB63-473D-847D-4B015D50C271}" type="presOf" srcId="{ECDA6026-7FE1-48E7-8227-0C158D2785D3}" destId="{EAD2BDD8-2215-4B6A-906E-CC44C7D5EF70}" srcOrd="0" destOrd="1" presId="urn:microsoft.com/office/officeart/2005/8/layout/vList6"/>
    <dgm:cxn modelId="{FDCCD8F4-96B4-4203-9588-C24EE2B98EA3}" type="presParOf" srcId="{8CB95BCB-4D7A-4B1E-BCB6-CAA525AF89E5}" destId="{10408EFB-81AA-4EFD-A91F-3E04C70D14A7}" srcOrd="0" destOrd="0" presId="urn:microsoft.com/office/officeart/2005/8/layout/vList6"/>
    <dgm:cxn modelId="{A119FF2F-B014-4B2F-83E0-781A4D26B8A0}" type="presParOf" srcId="{10408EFB-81AA-4EFD-A91F-3E04C70D14A7}" destId="{0AD27247-872F-415A-938B-FC1981620311}" srcOrd="0" destOrd="0" presId="urn:microsoft.com/office/officeart/2005/8/layout/vList6"/>
    <dgm:cxn modelId="{4EB0E024-D19A-422F-9EA3-2561CF3E92F3}" type="presParOf" srcId="{10408EFB-81AA-4EFD-A91F-3E04C70D14A7}" destId="{EAD2BDD8-2215-4B6A-906E-CC44C7D5EF70}" srcOrd="1" destOrd="0" presId="urn:microsoft.com/office/officeart/2005/8/layout/vList6"/>
    <dgm:cxn modelId="{9C5012A9-D7A2-4208-87F2-EF2405E335FE}" type="presParOf" srcId="{8CB95BCB-4D7A-4B1E-BCB6-CAA525AF89E5}" destId="{F65F46AE-2E24-45D9-82EA-6B19C5C56141}" srcOrd="1" destOrd="0" presId="urn:microsoft.com/office/officeart/2005/8/layout/vList6"/>
    <dgm:cxn modelId="{38FF57E2-D661-463F-95C0-68A2269DEE2A}" type="presParOf" srcId="{8CB95BCB-4D7A-4B1E-BCB6-CAA525AF89E5}" destId="{0AB5BA36-1332-42E9-9FAB-C589D34D1C88}" srcOrd="2" destOrd="0" presId="urn:microsoft.com/office/officeart/2005/8/layout/vList6"/>
    <dgm:cxn modelId="{82D8EEB8-2883-41C0-ABB7-576CFFCB8895}" type="presParOf" srcId="{0AB5BA36-1332-42E9-9FAB-C589D34D1C88}" destId="{BA496E26-583E-4505-AE3B-2A29911A36B1}" srcOrd="0" destOrd="0" presId="urn:microsoft.com/office/officeart/2005/8/layout/vList6"/>
    <dgm:cxn modelId="{FE3484AA-FEDD-447B-9ECF-CFE9F6D59FD9}" type="presParOf" srcId="{0AB5BA36-1332-42E9-9FAB-C589D34D1C88}" destId="{BDF211B2-DC91-46AF-8051-999CEBA96818}"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2A4D6A-5387-4124-A473-4535D8D006AD}"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zh-CN" altLang="en-US"/>
        </a:p>
      </dgm:t>
    </dgm:pt>
    <dgm:pt modelId="{FABC9EBE-14E0-431D-B869-CB0C93F50045}">
      <dgm:prSet phldrT="[文本]"/>
      <dgm:spPr>
        <a:solidFill>
          <a:srgbClr val="00B0F0"/>
        </a:solidFill>
        <a:scene3d>
          <a:camera prst="orthographicFront"/>
          <a:lightRig rig="threePt" dir="t"/>
        </a:scene3d>
        <a:sp3d>
          <a:bevelT/>
        </a:sp3d>
      </dgm:spPr>
      <dgm:t>
        <a:bodyPr/>
        <a:lstStyle/>
        <a:p>
          <a:r>
            <a:rPr lang="zh-CN" altLang="en-US" dirty="0" smtClean="0"/>
            <a:t>事先</a:t>
          </a:r>
          <a:endParaRPr lang="zh-CN" altLang="en-US" dirty="0"/>
        </a:p>
      </dgm:t>
    </dgm:pt>
    <dgm:pt modelId="{E495B998-94D8-41ED-9568-639D6DE1CC6E}" cxnId="{B3922880-0699-4F54-8BC2-4317B25ED67C}" type="parTrans">
      <dgm:prSet/>
      <dgm:spPr/>
      <dgm:t>
        <a:bodyPr/>
        <a:lstStyle/>
        <a:p>
          <a:endParaRPr lang="zh-CN" altLang="en-US"/>
        </a:p>
      </dgm:t>
    </dgm:pt>
    <dgm:pt modelId="{297FD0A1-0D40-4525-BF66-42195997604B}" cxnId="{B3922880-0699-4F54-8BC2-4317B25ED67C}" type="sibTrans">
      <dgm:prSet/>
      <dgm:spPr/>
      <dgm:t>
        <a:bodyPr/>
        <a:lstStyle/>
        <a:p>
          <a:endParaRPr lang="zh-CN" altLang="en-US"/>
        </a:p>
      </dgm:t>
    </dgm:pt>
    <dgm:pt modelId="{C624F9DD-F1D9-4681-A2D7-2CE88DB0D9A3}">
      <dgm:prSet phldrT="[文本]"/>
      <dgm:spPr>
        <a:solidFill>
          <a:srgbClr val="00B0F0"/>
        </a:solidFill>
        <a:scene3d>
          <a:camera prst="orthographicFront"/>
          <a:lightRig rig="threePt" dir="t"/>
        </a:scene3d>
        <a:sp3d>
          <a:bevelT/>
        </a:sp3d>
      </dgm:spPr>
      <dgm:t>
        <a:bodyPr/>
        <a:lstStyle/>
        <a:p>
          <a:r>
            <a:rPr lang="zh-CN" altLang="en-US" dirty="0" smtClean="0"/>
            <a:t>水印</a:t>
          </a:r>
          <a:endParaRPr lang="zh-CN" altLang="en-US" dirty="0"/>
        </a:p>
      </dgm:t>
    </dgm:pt>
    <dgm:pt modelId="{64B1833D-0A6F-4135-8307-05DF240E2346}" cxnId="{9FAFEFCA-1090-485E-9646-E2DBC0AA8096}" type="parTrans">
      <dgm:prSet/>
      <dgm:spPr/>
      <dgm:t>
        <a:bodyPr/>
        <a:lstStyle/>
        <a:p>
          <a:endParaRPr lang="zh-CN" altLang="en-US"/>
        </a:p>
      </dgm:t>
    </dgm:pt>
    <dgm:pt modelId="{A33043E6-5C4D-4CD4-A4AF-D61162F79DFB}" cxnId="{9FAFEFCA-1090-485E-9646-E2DBC0AA8096}" type="sibTrans">
      <dgm:prSet/>
      <dgm:spPr/>
      <dgm:t>
        <a:bodyPr/>
        <a:lstStyle/>
        <a:p>
          <a:endParaRPr lang="zh-CN" altLang="en-US"/>
        </a:p>
      </dgm:t>
    </dgm:pt>
    <dgm:pt modelId="{0A494908-AD79-4646-A9F7-521206A1B611}">
      <dgm:prSet phldrT="[文本]"/>
      <dgm:spPr>
        <a:solidFill>
          <a:srgbClr val="00B0F0"/>
        </a:solidFill>
        <a:scene3d>
          <a:camera prst="orthographicFront"/>
          <a:lightRig rig="threePt" dir="t"/>
        </a:scene3d>
        <a:sp3d>
          <a:bevelT/>
        </a:sp3d>
      </dgm:spPr>
      <dgm:t>
        <a:bodyPr/>
        <a:lstStyle/>
        <a:p>
          <a:r>
            <a:rPr lang="zh-CN" altLang="en-US" dirty="0" smtClean="0"/>
            <a:t>信息隐藏</a:t>
          </a:r>
          <a:endParaRPr lang="zh-CN" altLang="en-US" dirty="0"/>
        </a:p>
      </dgm:t>
    </dgm:pt>
    <dgm:pt modelId="{C77D806C-16D2-46FC-9509-987ABE6B7BE9}" cxnId="{AEDF34DF-1FB1-4BB7-B9B9-D296C21C2E8C}" type="parTrans">
      <dgm:prSet/>
      <dgm:spPr/>
      <dgm:t>
        <a:bodyPr/>
        <a:lstStyle/>
        <a:p>
          <a:endParaRPr lang="zh-CN" altLang="en-US"/>
        </a:p>
      </dgm:t>
    </dgm:pt>
    <dgm:pt modelId="{060427DF-0069-455F-BFA7-2543AC1EE187}" cxnId="{AEDF34DF-1FB1-4BB7-B9B9-D296C21C2E8C}" type="sibTrans">
      <dgm:prSet/>
      <dgm:spPr/>
      <dgm:t>
        <a:bodyPr/>
        <a:lstStyle/>
        <a:p>
          <a:endParaRPr lang="zh-CN" altLang="en-US"/>
        </a:p>
      </dgm:t>
    </dgm:pt>
    <dgm:pt modelId="{BEB95403-749C-4ADF-9245-7737B798E8E9}">
      <dgm:prSet phldrT="[文本]"/>
      <dgm:spPr>
        <a:scene3d>
          <a:camera prst="orthographicFront"/>
          <a:lightRig rig="threePt" dir="t"/>
        </a:scene3d>
        <a:sp3d>
          <a:bevelT/>
        </a:sp3d>
      </dgm:spPr>
      <dgm:t>
        <a:bodyPr/>
        <a:lstStyle/>
        <a:p>
          <a:r>
            <a:rPr lang="zh-CN" altLang="en-US" dirty="0" smtClean="0"/>
            <a:t>事中</a:t>
          </a:r>
          <a:endParaRPr lang="zh-CN" altLang="en-US" dirty="0"/>
        </a:p>
      </dgm:t>
    </dgm:pt>
    <dgm:pt modelId="{DD281B3B-9DE0-4AA6-B914-64385AF8D122}" cxnId="{A15D820B-CBA7-4646-8CB5-14557D39A0C7}" type="parTrans">
      <dgm:prSet/>
      <dgm:spPr/>
      <dgm:t>
        <a:bodyPr/>
        <a:lstStyle/>
        <a:p>
          <a:endParaRPr lang="zh-CN" altLang="en-US"/>
        </a:p>
      </dgm:t>
    </dgm:pt>
    <dgm:pt modelId="{7A980474-3582-461C-A0CE-49113F14B503}" cxnId="{A15D820B-CBA7-4646-8CB5-14557D39A0C7}" type="sibTrans">
      <dgm:prSet/>
      <dgm:spPr/>
      <dgm:t>
        <a:bodyPr/>
        <a:lstStyle/>
        <a:p>
          <a:endParaRPr lang="zh-CN" altLang="en-US"/>
        </a:p>
      </dgm:t>
    </dgm:pt>
    <dgm:pt modelId="{FD564576-247D-44F7-868B-473FE8471555}">
      <dgm:prSet phldrT="[文本]"/>
      <dgm:spPr>
        <a:scene3d>
          <a:camera prst="orthographicFront"/>
          <a:lightRig rig="threePt" dir="t"/>
        </a:scene3d>
        <a:sp3d>
          <a:bevelT/>
        </a:sp3d>
      </dgm:spPr>
      <dgm:t>
        <a:bodyPr/>
        <a:lstStyle/>
        <a:p>
          <a:r>
            <a:rPr lang="zh-CN" altLang="en-US" dirty="0" smtClean="0"/>
            <a:t>加密</a:t>
          </a:r>
          <a:endParaRPr lang="zh-CN" altLang="en-US" dirty="0"/>
        </a:p>
      </dgm:t>
    </dgm:pt>
    <dgm:pt modelId="{7514DCF1-A2E0-4E17-9EC7-17CFA2DC5C82}" cxnId="{B9CE4717-B2A2-48C6-9057-69E45064A5C4}" type="parTrans">
      <dgm:prSet/>
      <dgm:spPr/>
      <dgm:t>
        <a:bodyPr/>
        <a:lstStyle/>
        <a:p>
          <a:endParaRPr lang="zh-CN" altLang="en-US"/>
        </a:p>
      </dgm:t>
    </dgm:pt>
    <dgm:pt modelId="{DD2307D1-CE66-4424-A791-996BC3859A94}" cxnId="{B9CE4717-B2A2-48C6-9057-69E45064A5C4}" type="sibTrans">
      <dgm:prSet/>
      <dgm:spPr/>
      <dgm:t>
        <a:bodyPr/>
        <a:lstStyle/>
        <a:p>
          <a:endParaRPr lang="zh-CN" altLang="en-US"/>
        </a:p>
      </dgm:t>
    </dgm:pt>
    <dgm:pt modelId="{8C8CFCF2-C413-4C43-B20E-D6D3C3978100}">
      <dgm:prSet phldrT="[文本]"/>
      <dgm:spPr>
        <a:scene3d>
          <a:camera prst="orthographicFront"/>
          <a:lightRig rig="threePt" dir="t"/>
        </a:scene3d>
        <a:sp3d>
          <a:bevelT/>
        </a:sp3d>
      </dgm:spPr>
      <dgm:t>
        <a:bodyPr/>
        <a:lstStyle/>
        <a:p>
          <a:r>
            <a:rPr lang="zh-CN" altLang="en-US" dirty="0" smtClean="0"/>
            <a:t>事后</a:t>
          </a:r>
          <a:endParaRPr lang="zh-CN" altLang="en-US" dirty="0"/>
        </a:p>
      </dgm:t>
    </dgm:pt>
    <dgm:pt modelId="{498B1A40-E651-4132-9012-496C2E0D44CB}" cxnId="{F1B4D586-2899-4773-821F-DBB50A43EAB7}" type="parTrans">
      <dgm:prSet/>
      <dgm:spPr/>
      <dgm:t>
        <a:bodyPr/>
        <a:lstStyle/>
        <a:p>
          <a:endParaRPr lang="zh-CN" altLang="en-US"/>
        </a:p>
      </dgm:t>
    </dgm:pt>
    <dgm:pt modelId="{A764E4F8-4CCC-4D1C-B6BD-518A67E7F7F9}" cxnId="{F1B4D586-2899-4773-821F-DBB50A43EAB7}" type="sibTrans">
      <dgm:prSet/>
      <dgm:spPr/>
      <dgm:t>
        <a:bodyPr/>
        <a:lstStyle/>
        <a:p>
          <a:endParaRPr lang="zh-CN" altLang="en-US"/>
        </a:p>
      </dgm:t>
    </dgm:pt>
    <dgm:pt modelId="{5E7BD6F4-A1D9-442A-9801-1FF15CD087D1}">
      <dgm:prSet phldrT="[文本]"/>
      <dgm:spPr>
        <a:scene3d>
          <a:camera prst="orthographicFront"/>
          <a:lightRig rig="threePt" dir="t"/>
        </a:scene3d>
        <a:sp3d>
          <a:bevelT/>
        </a:sp3d>
      </dgm:spPr>
      <dgm:t>
        <a:bodyPr/>
        <a:lstStyle/>
        <a:p>
          <a:r>
            <a:rPr lang="zh-CN" altLang="en-US" dirty="0" smtClean="0"/>
            <a:t>取证</a:t>
          </a:r>
          <a:endParaRPr lang="zh-CN" altLang="en-US" dirty="0"/>
        </a:p>
      </dgm:t>
    </dgm:pt>
    <dgm:pt modelId="{45A88E28-3A0B-454E-AF31-8A67C470B407}" cxnId="{4356B1C0-A217-453F-967B-1D401EDAF538}" type="parTrans">
      <dgm:prSet/>
      <dgm:spPr/>
      <dgm:t>
        <a:bodyPr/>
        <a:lstStyle/>
        <a:p>
          <a:endParaRPr lang="zh-CN" altLang="en-US"/>
        </a:p>
      </dgm:t>
    </dgm:pt>
    <dgm:pt modelId="{93B8F05C-8FD2-469E-857D-CE7A239BB420}" cxnId="{4356B1C0-A217-453F-967B-1D401EDAF538}" type="sibTrans">
      <dgm:prSet/>
      <dgm:spPr/>
      <dgm:t>
        <a:bodyPr/>
        <a:lstStyle/>
        <a:p>
          <a:endParaRPr lang="zh-CN" altLang="en-US"/>
        </a:p>
      </dgm:t>
    </dgm:pt>
    <dgm:pt modelId="{ABDB75B9-FAA0-4FAF-83D1-4CC170479DBC}">
      <dgm:prSet phldrT="[文本]"/>
      <dgm:spPr>
        <a:scene3d>
          <a:camera prst="orthographicFront"/>
          <a:lightRig rig="threePt" dir="t"/>
        </a:scene3d>
        <a:sp3d>
          <a:bevelT/>
        </a:sp3d>
      </dgm:spPr>
      <dgm:t>
        <a:bodyPr/>
        <a:lstStyle/>
        <a:p>
          <a:r>
            <a:rPr lang="zh-CN" altLang="en-US" dirty="0" smtClean="0"/>
            <a:t>过滤</a:t>
          </a:r>
          <a:endParaRPr lang="zh-CN" altLang="en-US" dirty="0"/>
        </a:p>
      </dgm:t>
    </dgm:pt>
    <dgm:pt modelId="{82BEBB35-ED15-4BDD-8EA2-105BF95F4720}" cxnId="{2A8E25A9-72B0-4AD1-A637-07D988CFE0AD}" type="parTrans">
      <dgm:prSet/>
      <dgm:spPr/>
      <dgm:t>
        <a:bodyPr/>
        <a:lstStyle/>
        <a:p>
          <a:endParaRPr lang="zh-CN" altLang="en-US"/>
        </a:p>
      </dgm:t>
    </dgm:pt>
    <dgm:pt modelId="{F38B8087-20A9-4282-815B-D5B452EBA01C}" cxnId="{2A8E25A9-72B0-4AD1-A637-07D988CFE0AD}" type="sibTrans">
      <dgm:prSet/>
      <dgm:spPr/>
      <dgm:t>
        <a:bodyPr/>
        <a:lstStyle/>
        <a:p>
          <a:endParaRPr lang="zh-CN" altLang="en-US"/>
        </a:p>
      </dgm:t>
    </dgm:pt>
    <dgm:pt modelId="{4D84930C-5F19-4FE8-9F28-E2C84A278D95}">
      <dgm:prSet phldrT="[文本]"/>
      <dgm:spPr>
        <a:scene3d>
          <a:camera prst="orthographicFront"/>
          <a:lightRig rig="threePt" dir="t"/>
        </a:scene3d>
        <a:sp3d>
          <a:bevelT/>
        </a:sp3d>
      </dgm:spPr>
      <dgm:t>
        <a:bodyPr/>
        <a:lstStyle/>
        <a:p>
          <a:r>
            <a:rPr lang="zh-CN" altLang="en-US" dirty="0" smtClean="0"/>
            <a:t>控制</a:t>
          </a:r>
          <a:endParaRPr lang="zh-CN" altLang="en-US" dirty="0"/>
        </a:p>
      </dgm:t>
    </dgm:pt>
    <dgm:pt modelId="{1C503AD7-63FF-41F0-AB96-19CE85C141CC}" cxnId="{2373A1F0-E1E1-41E1-8364-A4861E1ED402}" type="parTrans">
      <dgm:prSet/>
      <dgm:spPr/>
      <dgm:t>
        <a:bodyPr/>
        <a:lstStyle/>
        <a:p>
          <a:endParaRPr lang="zh-CN" altLang="en-US"/>
        </a:p>
      </dgm:t>
    </dgm:pt>
    <dgm:pt modelId="{58521297-5177-4952-93F0-17659D91EE32}" cxnId="{2373A1F0-E1E1-41E1-8364-A4861E1ED402}" type="sibTrans">
      <dgm:prSet/>
      <dgm:spPr/>
      <dgm:t>
        <a:bodyPr/>
        <a:lstStyle/>
        <a:p>
          <a:endParaRPr lang="zh-CN" altLang="en-US"/>
        </a:p>
      </dgm:t>
    </dgm:pt>
    <dgm:pt modelId="{7DC14D8E-7F2F-41D4-A509-4515B376C5F7}" type="pres">
      <dgm:prSet presAssocID="{DC2A4D6A-5387-4124-A473-4535D8D006AD}" presName="Name0" presStyleCnt="0">
        <dgm:presLayoutVars>
          <dgm:dir/>
          <dgm:resizeHandles val="exact"/>
        </dgm:presLayoutVars>
      </dgm:prSet>
      <dgm:spPr/>
    </dgm:pt>
    <dgm:pt modelId="{3044243C-6BAB-48D9-A25F-B932CAA6F5CF}" type="pres">
      <dgm:prSet presAssocID="{FABC9EBE-14E0-431D-B869-CB0C93F50045}" presName="node" presStyleLbl="node1" presStyleIdx="0" presStyleCnt="3">
        <dgm:presLayoutVars>
          <dgm:bulletEnabled val="1"/>
        </dgm:presLayoutVars>
      </dgm:prSet>
      <dgm:spPr/>
      <dgm:t>
        <a:bodyPr/>
        <a:lstStyle/>
        <a:p>
          <a:endParaRPr lang="zh-CN" altLang="en-US"/>
        </a:p>
      </dgm:t>
    </dgm:pt>
    <dgm:pt modelId="{12644F97-7EB2-4250-A851-21D4EE5A601F}" type="pres">
      <dgm:prSet presAssocID="{297FD0A1-0D40-4525-BF66-42195997604B}" presName="sibTrans" presStyleCnt="0"/>
      <dgm:spPr>
        <a:scene3d>
          <a:camera prst="orthographicFront"/>
          <a:lightRig rig="threePt" dir="t"/>
        </a:scene3d>
        <a:sp3d>
          <a:bevelT/>
        </a:sp3d>
      </dgm:spPr>
    </dgm:pt>
    <dgm:pt modelId="{E13EC9D0-7E77-49F0-846F-7792394D928F}" type="pres">
      <dgm:prSet presAssocID="{BEB95403-749C-4ADF-9245-7737B798E8E9}" presName="node" presStyleLbl="node1" presStyleIdx="1" presStyleCnt="3">
        <dgm:presLayoutVars>
          <dgm:bulletEnabled val="1"/>
        </dgm:presLayoutVars>
      </dgm:prSet>
      <dgm:spPr/>
      <dgm:t>
        <a:bodyPr/>
        <a:lstStyle/>
        <a:p>
          <a:endParaRPr lang="zh-CN" altLang="en-US"/>
        </a:p>
      </dgm:t>
    </dgm:pt>
    <dgm:pt modelId="{8946E65B-91F3-4D11-B204-12051CC612D5}" type="pres">
      <dgm:prSet presAssocID="{7A980474-3582-461C-A0CE-49113F14B503}" presName="sibTrans" presStyleCnt="0"/>
      <dgm:spPr>
        <a:scene3d>
          <a:camera prst="orthographicFront"/>
          <a:lightRig rig="threePt" dir="t"/>
        </a:scene3d>
        <a:sp3d>
          <a:bevelT/>
        </a:sp3d>
      </dgm:spPr>
    </dgm:pt>
    <dgm:pt modelId="{DB322EA6-7E24-47F1-B72E-CA322D3DA628}" type="pres">
      <dgm:prSet presAssocID="{8C8CFCF2-C413-4C43-B20E-D6D3C3978100}" presName="node" presStyleLbl="node1" presStyleIdx="2" presStyleCnt="3" custLinFactNeighborY="2761">
        <dgm:presLayoutVars>
          <dgm:bulletEnabled val="1"/>
        </dgm:presLayoutVars>
      </dgm:prSet>
      <dgm:spPr/>
      <dgm:t>
        <a:bodyPr/>
        <a:lstStyle/>
        <a:p>
          <a:endParaRPr lang="zh-CN" altLang="en-US"/>
        </a:p>
      </dgm:t>
    </dgm:pt>
  </dgm:ptLst>
  <dgm:cxnLst>
    <dgm:cxn modelId="{21D49A9E-C569-4E4E-A2CF-61BB20E61216}" type="presOf" srcId="{FD564576-247D-44F7-868B-473FE8471555}" destId="{E13EC9D0-7E77-49F0-846F-7792394D928F}" srcOrd="0" destOrd="1" presId="urn:microsoft.com/office/officeart/2005/8/layout/hList6"/>
    <dgm:cxn modelId="{F1B4D586-2899-4773-821F-DBB50A43EAB7}" srcId="{DC2A4D6A-5387-4124-A473-4535D8D006AD}" destId="{8C8CFCF2-C413-4C43-B20E-D6D3C3978100}" srcOrd="2" destOrd="0" parTransId="{498B1A40-E651-4132-9012-496C2E0D44CB}" sibTransId="{A764E4F8-4CCC-4D1C-B6BD-518A67E7F7F9}"/>
    <dgm:cxn modelId="{AEDF34DF-1FB1-4BB7-B9B9-D296C21C2E8C}" srcId="{FABC9EBE-14E0-431D-B869-CB0C93F50045}" destId="{0A494908-AD79-4646-A9F7-521206A1B611}" srcOrd="1" destOrd="0" parTransId="{C77D806C-16D2-46FC-9509-987ABE6B7BE9}" sibTransId="{060427DF-0069-455F-BFA7-2543AC1EE187}"/>
    <dgm:cxn modelId="{754CDA57-A530-4583-81AB-3FCA12BF917F}" type="presOf" srcId="{C624F9DD-F1D9-4681-A2D7-2CE88DB0D9A3}" destId="{3044243C-6BAB-48D9-A25F-B932CAA6F5CF}" srcOrd="0" destOrd="1" presId="urn:microsoft.com/office/officeart/2005/8/layout/hList6"/>
    <dgm:cxn modelId="{74A8D1D3-91E1-48EE-B038-8BC32EEF11B4}" type="presOf" srcId="{0A494908-AD79-4646-A9F7-521206A1B611}" destId="{3044243C-6BAB-48D9-A25F-B932CAA6F5CF}" srcOrd="0" destOrd="2" presId="urn:microsoft.com/office/officeart/2005/8/layout/hList6"/>
    <dgm:cxn modelId="{9FAFEFCA-1090-485E-9646-E2DBC0AA8096}" srcId="{FABC9EBE-14E0-431D-B869-CB0C93F50045}" destId="{C624F9DD-F1D9-4681-A2D7-2CE88DB0D9A3}" srcOrd="0" destOrd="0" parTransId="{64B1833D-0A6F-4135-8307-05DF240E2346}" sibTransId="{A33043E6-5C4D-4CD4-A4AF-D61162F79DFB}"/>
    <dgm:cxn modelId="{2373A1F0-E1E1-41E1-8364-A4861E1ED402}" srcId="{BEB95403-749C-4ADF-9245-7737B798E8E9}" destId="{4D84930C-5F19-4FE8-9F28-E2C84A278D95}" srcOrd="1" destOrd="0" parTransId="{1C503AD7-63FF-41F0-AB96-19CE85C141CC}" sibTransId="{58521297-5177-4952-93F0-17659D91EE32}"/>
    <dgm:cxn modelId="{A0D32CC1-A263-4F13-9A23-66473E1079C5}" type="presOf" srcId="{FABC9EBE-14E0-431D-B869-CB0C93F50045}" destId="{3044243C-6BAB-48D9-A25F-B932CAA6F5CF}" srcOrd="0" destOrd="0" presId="urn:microsoft.com/office/officeart/2005/8/layout/hList6"/>
    <dgm:cxn modelId="{B3922880-0699-4F54-8BC2-4317B25ED67C}" srcId="{DC2A4D6A-5387-4124-A473-4535D8D006AD}" destId="{FABC9EBE-14E0-431D-B869-CB0C93F50045}" srcOrd="0" destOrd="0" parTransId="{E495B998-94D8-41ED-9568-639D6DE1CC6E}" sibTransId="{297FD0A1-0D40-4525-BF66-42195997604B}"/>
    <dgm:cxn modelId="{74B9BFF3-C2BB-47E6-8429-F8AC902E9A4F}" type="presOf" srcId="{4D84930C-5F19-4FE8-9F28-E2C84A278D95}" destId="{E13EC9D0-7E77-49F0-846F-7792394D928F}" srcOrd="0" destOrd="2" presId="urn:microsoft.com/office/officeart/2005/8/layout/hList6"/>
    <dgm:cxn modelId="{12C9FF55-A531-44B8-A62F-7F0C0A356DBD}" type="presOf" srcId="{5E7BD6F4-A1D9-442A-9801-1FF15CD087D1}" destId="{DB322EA6-7E24-47F1-B72E-CA322D3DA628}" srcOrd="0" destOrd="1" presId="urn:microsoft.com/office/officeart/2005/8/layout/hList6"/>
    <dgm:cxn modelId="{2CFFD1F4-605C-4966-BEF2-3E8FEE10A062}" type="presOf" srcId="{ABDB75B9-FAA0-4FAF-83D1-4CC170479DBC}" destId="{E13EC9D0-7E77-49F0-846F-7792394D928F}" srcOrd="0" destOrd="3" presId="urn:microsoft.com/office/officeart/2005/8/layout/hList6"/>
    <dgm:cxn modelId="{2A8E25A9-72B0-4AD1-A637-07D988CFE0AD}" srcId="{BEB95403-749C-4ADF-9245-7737B798E8E9}" destId="{ABDB75B9-FAA0-4FAF-83D1-4CC170479DBC}" srcOrd="2" destOrd="0" parTransId="{82BEBB35-ED15-4BDD-8EA2-105BF95F4720}" sibTransId="{F38B8087-20A9-4282-815B-D5B452EBA01C}"/>
    <dgm:cxn modelId="{A2B6EC7C-F2BC-4A9D-9AA3-CD02C156C57F}" type="presOf" srcId="{8C8CFCF2-C413-4C43-B20E-D6D3C3978100}" destId="{DB322EA6-7E24-47F1-B72E-CA322D3DA628}" srcOrd="0" destOrd="0" presId="urn:microsoft.com/office/officeart/2005/8/layout/hList6"/>
    <dgm:cxn modelId="{293D2B74-0CA4-44E2-80AD-8AF89D672F4C}" type="presOf" srcId="{DC2A4D6A-5387-4124-A473-4535D8D006AD}" destId="{7DC14D8E-7F2F-41D4-A509-4515B376C5F7}" srcOrd="0" destOrd="0" presId="urn:microsoft.com/office/officeart/2005/8/layout/hList6"/>
    <dgm:cxn modelId="{4356B1C0-A217-453F-967B-1D401EDAF538}" srcId="{8C8CFCF2-C413-4C43-B20E-D6D3C3978100}" destId="{5E7BD6F4-A1D9-442A-9801-1FF15CD087D1}" srcOrd="0" destOrd="0" parTransId="{45A88E28-3A0B-454E-AF31-8A67C470B407}" sibTransId="{93B8F05C-8FD2-469E-857D-CE7A239BB420}"/>
    <dgm:cxn modelId="{B579DB3E-4FB9-46AA-B2EE-D671571BD534}" type="presOf" srcId="{BEB95403-749C-4ADF-9245-7737B798E8E9}" destId="{E13EC9D0-7E77-49F0-846F-7792394D928F}" srcOrd="0" destOrd="0" presId="urn:microsoft.com/office/officeart/2005/8/layout/hList6"/>
    <dgm:cxn modelId="{A15D820B-CBA7-4646-8CB5-14557D39A0C7}" srcId="{DC2A4D6A-5387-4124-A473-4535D8D006AD}" destId="{BEB95403-749C-4ADF-9245-7737B798E8E9}" srcOrd="1" destOrd="0" parTransId="{DD281B3B-9DE0-4AA6-B914-64385AF8D122}" sibTransId="{7A980474-3582-461C-A0CE-49113F14B503}"/>
    <dgm:cxn modelId="{B9CE4717-B2A2-48C6-9057-69E45064A5C4}" srcId="{BEB95403-749C-4ADF-9245-7737B798E8E9}" destId="{FD564576-247D-44F7-868B-473FE8471555}" srcOrd="0" destOrd="0" parTransId="{7514DCF1-A2E0-4E17-9EC7-17CFA2DC5C82}" sibTransId="{DD2307D1-CE66-4424-A791-996BC3859A94}"/>
    <dgm:cxn modelId="{FF484A67-D714-4C36-A019-D12B0033C35C}" type="presParOf" srcId="{7DC14D8E-7F2F-41D4-A509-4515B376C5F7}" destId="{3044243C-6BAB-48D9-A25F-B932CAA6F5CF}" srcOrd="0" destOrd="0" presId="urn:microsoft.com/office/officeart/2005/8/layout/hList6"/>
    <dgm:cxn modelId="{0B4874F5-EB1B-4B99-AB9E-7825426AAA31}" type="presParOf" srcId="{7DC14D8E-7F2F-41D4-A509-4515B376C5F7}" destId="{12644F97-7EB2-4250-A851-21D4EE5A601F}" srcOrd="1" destOrd="0" presId="urn:microsoft.com/office/officeart/2005/8/layout/hList6"/>
    <dgm:cxn modelId="{4F7641D3-02EA-4869-9CDC-7FA7BC2F470C}" type="presParOf" srcId="{7DC14D8E-7F2F-41D4-A509-4515B376C5F7}" destId="{E13EC9D0-7E77-49F0-846F-7792394D928F}" srcOrd="2" destOrd="0" presId="urn:microsoft.com/office/officeart/2005/8/layout/hList6"/>
    <dgm:cxn modelId="{F20A4A33-D1F6-4113-8DB1-1ABF8F7CD184}" type="presParOf" srcId="{7DC14D8E-7F2F-41D4-A509-4515B376C5F7}" destId="{8946E65B-91F3-4D11-B204-12051CC612D5}" srcOrd="3" destOrd="0" presId="urn:microsoft.com/office/officeart/2005/8/layout/hList6"/>
    <dgm:cxn modelId="{CA4849CF-566A-468C-A518-001745BCD460}" type="presParOf" srcId="{7DC14D8E-7F2F-41D4-A509-4515B376C5F7}" destId="{DB322EA6-7E24-47F1-B72E-CA322D3DA628}" srcOrd="4" destOrd="0" presId="urn:microsoft.com/office/officeart/2005/8/layout/hList6"/>
  </dgm:cxnLst>
  <dgm:bg>
    <a:effectLst>
      <a:outerShdw blurRad="50800" dist="38100" dir="10800000" algn="r" rotWithShape="0">
        <a:prstClr val="black">
          <a:alpha val="40000"/>
        </a:prstClr>
      </a:outerShdw>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2BDD8-2215-4B6A-906E-CC44C7D5EF70}">
      <dsp:nvSpPr>
        <dsp:cNvPr id="0" name=""/>
        <dsp:cNvSpPr/>
      </dsp:nvSpPr>
      <dsp:spPr>
        <a:xfrm>
          <a:off x="1766783" y="52318"/>
          <a:ext cx="2358463" cy="1046366"/>
        </a:xfrm>
        <a:prstGeom prst="rightArrow">
          <a:avLst>
            <a:gd name="adj1" fmla="val 75000"/>
            <a:gd name="adj2" fmla="val 50000"/>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smtClean="0"/>
            <a:t>防泄漏</a:t>
          </a:r>
          <a:endParaRPr lang="zh-CN" altLang="en-US" sz="2300" kern="1200" dirty="0"/>
        </a:p>
        <a:p>
          <a:pPr marL="228600" lvl="1" indent="-228600" algn="l" defTabSz="1022350">
            <a:lnSpc>
              <a:spcPct val="90000"/>
            </a:lnSpc>
            <a:spcBef>
              <a:spcPct val="0"/>
            </a:spcBef>
            <a:spcAft>
              <a:spcPct val="15000"/>
            </a:spcAft>
            <a:buChar char="••"/>
          </a:pPr>
          <a:r>
            <a:rPr lang="zh-CN" altLang="en-US" sz="2300" kern="1200" dirty="0" smtClean="0"/>
            <a:t>防篡改</a:t>
          </a:r>
          <a:endParaRPr lang="zh-CN" altLang="en-US" sz="2300" kern="1200" dirty="0"/>
        </a:p>
      </dsp:txBody>
      <dsp:txXfrm>
        <a:off x="1766783" y="183114"/>
        <a:ext cx="1966076" cy="784774"/>
      </dsp:txXfrm>
    </dsp:sp>
    <dsp:sp modelId="{0AD27247-872F-415A-938B-FC1981620311}">
      <dsp:nvSpPr>
        <dsp:cNvPr id="0" name=""/>
        <dsp:cNvSpPr/>
      </dsp:nvSpPr>
      <dsp:spPr>
        <a:xfrm>
          <a:off x="2873" y="0"/>
          <a:ext cx="1763910" cy="1151002"/>
        </a:xfrm>
        <a:prstGeom prst="roundRect">
          <a:avLst/>
        </a:prstGeom>
        <a:gradFill rotWithShape="0">
          <a:gsLst>
            <a:gs pos="0">
              <a:srgbClr val="03D4A8"/>
            </a:gs>
            <a:gs pos="25000">
              <a:srgbClr val="21D6E0"/>
            </a:gs>
            <a:gs pos="75000">
              <a:srgbClr val="0087E6"/>
            </a:gs>
            <a:gs pos="100000">
              <a:srgbClr val="005CBF"/>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t>受控内容</a:t>
          </a:r>
          <a:endParaRPr lang="zh-CN" altLang="en-US" sz="2800" b="1" kern="1200" dirty="0"/>
        </a:p>
      </dsp:txBody>
      <dsp:txXfrm>
        <a:off x="59060" y="56187"/>
        <a:ext cx="1651536" cy="1038628"/>
      </dsp:txXfrm>
    </dsp:sp>
    <dsp:sp modelId="{BDF211B2-DC91-46AF-8051-999CEBA96818}">
      <dsp:nvSpPr>
        <dsp:cNvPr id="0" name=""/>
        <dsp:cNvSpPr/>
      </dsp:nvSpPr>
      <dsp:spPr>
        <a:xfrm>
          <a:off x="1766492" y="1256764"/>
          <a:ext cx="2360768" cy="1046366"/>
        </a:xfrm>
        <a:prstGeom prst="rightArrow">
          <a:avLst>
            <a:gd name="adj1" fmla="val 75000"/>
            <a:gd name="adj2" fmla="val 50000"/>
          </a:avLst>
        </a:prstGeom>
        <a:solidFill>
          <a:schemeClr val="accent5">
            <a:tint val="40000"/>
            <a:alpha val="90000"/>
            <a:hueOff val="-12747990"/>
            <a:satOff val="18620"/>
            <a:lumOff val="-8898"/>
            <a:alphaOff val="0"/>
          </a:schemeClr>
        </a:solidFill>
        <a:ln w="9525" cap="flat" cmpd="sng" algn="ctr">
          <a:solidFill>
            <a:schemeClr val="accent5">
              <a:tint val="40000"/>
              <a:alpha val="90000"/>
              <a:hueOff val="-12747990"/>
              <a:satOff val="18620"/>
              <a:lumOff val="-889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smtClean="0"/>
            <a:t>发现</a:t>
          </a:r>
          <a:endParaRPr lang="zh-CN" altLang="en-US" sz="2300" kern="1200" dirty="0"/>
        </a:p>
        <a:p>
          <a:pPr marL="228600" lvl="1" indent="-228600" algn="l" defTabSz="1022350">
            <a:lnSpc>
              <a:spcPct val="90000"/>
            </a:lnSpc>
            <a:spcBef>
              <a:spcPct val="0"/>
            </a:spcBef>
            <a:spcAft>
              <a:spcPct val="15000"/>
            </a:spcAft>
            <a:buChar char="••"/>
          </a:pPr>
          <a:r>
            <a:rPr lang="zh-CN" altLang="en-US" sz="2300" kern="1200" dirty="0" smtClean="0"/>
            <a:t> 溯源</a:t>
          </a:r>
          <a:endParaRPr lang="zh-CN" altLang="en-US" sz="2300" kern="1200" dirty="0"/>
        </a:p>
      </dsp:txBody>
      <dsp:txXfrm>
        <a:off x="1766492" y="1387560"/>
        <a:ext cx="1968381" cy="784774"/>
      </dsp:txXfrm>
    </dsp:sp>
    <dsp:sp modelId="{BA496E26-583E-4505-AE3B-2A29911A36B1}">
      <dsp:nvSpPr>
        <dsp:cNvPr id="0" name=""/>
        <dsp:cNvSpPr/>
      </dsp:nvSpPr>
      <dsp:spPr>
        <a:xfrm>
          <a:off x="858" y="1255639"/>
          <a:ext cx="1765634" cy="1048615"/>
        </a:xfrm>
        <a:prstGeom prst="roundRect">
          <a:avLst/>
        </a:prstGeom>
        <a:gradFill rotWithShape="0">
          <a:gsLst>
            <a:gs pos="0">
              <a:schemeClr val="accent5">
                <a:hueOff val="-12720046"/>
                <a:satOff val="81927"/>
                <a:lumOff val="-47451"/>
                <a:alphaOff val="0"/>
                <a:shade val="51000"/>
                <a:satMod val="130000"/>
              </a:schemeClr>
            </a:gs>
            <a:gs pos="80000">
              <a:schemeClr val="accent5">
                <a:hueOff val="-12720046"/>
                <a:satOff val="81927"/>
                <a:lumOff val="-47451"/>
                <a:alphaOff val="0"/>
                <a:shade val="93000"/>
                <a:satMod val="130000"/>
              </a:schemeClr>
            </a:gs>
            <a:gs pos="100000">
              <a:schemeClr val="accent5">
                <a:hueOff val="-12720046"/>
                <a:satOff val="81927"/>
                <a:lumOff val="-4745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effectLst/>
            </a:rPr>
            <a:t>有害内容</a:t>
          </a:r>
          <a:endParaRPr lang="zh-CN" altLang="en-US" sz="2800" b="1" kern="1200" dirty="0">
            <a:effectLst/>
          </a:endParaRPr>
        </a:p>
      </dsp:txBody>
      <dsp:txXfrm>
        <a:off x="52047" y="1306828"/>
        <a:ext cx="1663256" cy="946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4243C-6BAB-48D9-A25F-B932CAA6F5CF}">
      <dsp:nvSpPr>
        <dsp:cNvPr id="0" name=""/>
        <dsp:cNvSpPr/>
      </dsp:nvSpPr>
      <dsp:spPr>
        <a:xfrm rot="16200000">
          <a:off x="-568380" y="568945"/>
          <a:ext cx="2608063" cy="1470173"/>
        </a:xfrm>
        <a:prstGeom prst="flowChartManualOperation">
          <a:avLst/>
        </a:prstGeom>
        <a:solidFill>
          <a:srgbClr val="00B0F0"/>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65100" tIns="0" rIns="165695" bIns="0" numCol="1" spcCol="1270" anchor="t" anchorCtr="0">
          <a:noAutofit/>
        </a:bodyPr>
        <a:lstStyle/>
        <a:p>
          <a:pPr lvl="0" algn="l" defTabSz="1155700">
            <a:lnSpc>
              <a:spcPct val="90000"/>
            </a:lnSpc>
            <a:spcBef>
              <a:spcPct val="0"/>
            </a:spcBef>
            <a:spcAft>
              <a:spcPct val="35000"/>
            </a:spcAft>
          </a:pPr>
          <a:r>
            <a:rPr lang="zh-CN" altLang="en-US" sz="2600" kern="1200" dirty="0" smtClean="0"/>
            <a:t>事先</a:t>
          </a:r>
          <a:endParaRPr lang="zh-CN" altLang="en-US" sz="2600" kern="1200" dirty="0"/>
        </a:p>
        <a:p>
          <a:pPr marL="228600" lvl="1" indent="-228600" algn="l" defTabSz="889000">
            <a:lnSpc>
              <a:spcPct val="90000"/>
            </a:lnSpc>
            <a:spcBef>
              <a:spcPct val="0"/>
            </a:spcBef>
            <a:spcAft>
              <a:spcPct val="15000"/>
            </a:spcAft>
            <a:buChar char="••"/>
          </a:pPr>
          <a:r>
            <a:rPr lang="zh-CN" altLang="en-US" sz="2000" kern="1200" dirty="0" smtClean="0"/>
            <a:t>水印</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信息隐藏</a:t>
          </a:r>
          <a:endParaRPr lang="zh-CN" altLang="en-US" sz="2000" kern="1200" dirty="0"/>
        </a:p>
      </dsp:txBody>
      <dsp:txXfrm rot="5400000">
        <a:off x="565" y="521613"/>
        <a:ext cx="1470173" cy="1564837"/>
      </dsp:txXfrm>
    </dsp:sp>
    <dsp:sp modelId="{E13EC9D0-7E77-49F0-846F-7792394D928F}">
      <dsp:nvSpPr>
        <dsp:cNvPr id="0" name=""/>
        <dsp:cNvSpPr/>
      </dsp:nvSpPr>
      <dsp:spPr>
        <a:xfrm rot="16200000">
          <a:off x="1012056" y="568945"/>
          <a:ext cx="2608063" cy="1470173"/>
        </a:xfrm>
        <a:prstGeom prst="flowChartManualOperation">
          <a:avLst/>
        </a:prstGeom>
        <a:solidFill>
          <a:schemeClr val="accent5">
            <a:hueOff val="-6360023"/>
            <a:satOff val="40964"/>
            <a:lumOff val="-23726"/>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65100" tIns="0" rIns="165695" bIns="0" numCol="1" spcCol="1270" anchor="t" anchorCtr="0">
          <a:noAutofit/>
        </a:bodyPr>
        <a:lstStyle/>
        <a:p>
          <a:pPr lvl="0" algn="l" defTabSz="1155700">
            <a:lnSpc>
              <a:spcPct val="90000"/>
            </a:lnSpc>
            <a:spcBef>
              <a:spcPct val="0"/>
            </a:spcBef>
            <a:spcAft>
              <a:spcPct val="35000"/>
            </a:spcAft>
          </a:pPr>
          <a:r>
            <a:rPr lang="zh-CN" altLang="en-US" sz="2600" kern="1200" dirty="0" smtClean="0"/>
            <a:t>事中</a:t>
          </a:r>
          <a:endParaRPr lang="zh-CN" altLang="en-US" sz="2600" kern="1200" dirty="0"/>
        </a:p>
        <a:p>
          <a:pPr marL="228600" lvl="1" indent="-228600" algn="l" defTabSz="889000">
            <a:lnSpc>
              <a:spcPct val="90000"/>
            </a:lnSpc>
            <a:spcBef>
              <a:spcPct val="0"/>
            </a:spcBef>
            <a:spcAft>
              <a:spcPct val="15000"/>
            </a:spcAft>
            <a:buChar char="••"/>
          </a:pPr>
          <a:r>
            <a:rPr lang="zh-CN" altLang="en-US" sz="2000" kern="1200" dirty="0" smtClean="0"/>
            <a:t>加密</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控制</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过滤</a:t>
          </a:r>
          <a:endParaRPr lang="zh-CN" altLang="en-US" sz="2000" kern="1200" dirty="0"/>
        </a:p>
      </dsp:txBody>
      <dsp:txXfrm rot="5400000">
        <a:off x="1581001" y="521613"/>
        <a:ext cx="1470173" cy="1564837"/>
      </dsp:txXfrm>
    </dsp:sp>
    <dsp:sp modelId="{DB322EA6-7E24-47F1-B72E-CA322D3DA628}">
      <dsp:nvSpPr>
        <dsp:cNvPr id="0" name=""/>
        <dsp:cNvSpPr/>
      </dsp:nvSpPr>
      <dsp:spPr>
        <a:xfrm rot="16200000">
          <a:off x="2592492" y="568945"/>
          <a:ext cx="2608063" cy="1470173"/>
        </a:xfrm>
        <a:prstGeom prst="flowChartManualOperation">
          <a:avLst/>
        </a:prstGeom>
        <a:solidFill>
          <a:schemeClr val="accent5">
            <a:hueOff val="-12720046"/>
            <a:satOff val="81927"/>
            <a:lumOff val="-47451"/>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65100" tIns="0" rIns="165695" bIns="0" numCol="1" spcCol="1270" anchor="t" anchorCtr="0">
          <a:noAutofit/>
        </a:bodyPr>
        <a:lstStyle/>
        <a:p>
          <a:pPr lvl="0" algn="l" defTabSz="1155700">
            <a:lnSpc>
              <a:spcPct val="90000"/>
            </a:lnSpc>
            <a:spcBef>
              <a:spcPct val="0"/>
            </a:spcBef>
            <a:spcAft>
              <a:spcPct val="35000"/>
            </a:spcAft>
          </a:pPr>
          <a:r>
            <a:rPr lang="zh-CN" altLang="en-US" sz="2600" kern="1200" dirty="0" smtClean="0"/>
            <a:t>事后</a:t>
          </a:r>
          <a:endParaRPr lang="zh-CN" altLang="en-US" sz="2600" kern="1200" dirty="0"/>
        </a:p>
        <a:p>
          <a:pPr marL="228600" lvl="1" indent="-228600" algn="l" defTabSz="889000">
            <a:lnSpc>
              <a:spcPct val="90000"/>
            </a:lnSpc>
            <a:spcBef>
              <a:spcPct val="0"/>
            </a:spcBef>
            <a:spcAft>
              <a:spcPct val="15000"/>
            </a:spcAft>
            <a:buChar char="••"/>
          </a:pPr>
          <a:r>
            <a:rPr lang="zh-CN" altLang="en-US" sz="2000" kern="1200" dirty="0" smtClean="0"/>
            <a:t>取证</a:t>
          </a:r>
          <a:endParaRPr lang="zh-CN" altLang="en-US" sz="2000" kern="1200" dirty="0"/>
        </a:p>
      </dsp:txBody>
      <dsp:txXfrm rot="5400000">
        <a:off x="3161437" y="521613"/>
        <a:ext cx="1470173" cy="1564837"/>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b="0">
                <a:latin typeface="Arial" panose="020B0604020202020204" pitchFamily="34" charset="0"/>
              </a:defRPr>
            </a:lvl1pPr>
          </a:lstStyle>
          <a:p>
            <a:pPr>
              <a:defRPr/>
            </a:pPr>
            <a:endParaRPr lang="en-US" altLang="zh-CN"/>
          </a:p>
        </p:txBody>
      </p:sp>
      <p:sp>
        <p:nvSpPr>
          <p:cNvPr id="2017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defRPr>
            </a:lvl1pPr>
          </a:lstStyle>
          <a:p>
            <a:pPr>
              <a:defRPr/>
            </a:pPr>
            <a:endParaRPr lang="en-US" altLang="zh-CN"/>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17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2017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b="0">
                <a:latin typeface="Arial" panose="020B0604020202020204" pitchFamily="34" charset="0"/>
              </a:defRPr>
            </a:lvl1pPr>
          </a:lstStyle>
          <a:p>
            <a:pPr>
              <a:defRPr/>
            </a:pPr>
            <a:endParaRPr lang="en-US" altLang="zh-CN"/>
          </a:p>
        </p:txBody>
      </p:sp>
      <p:sp>
        <p:nvSpPr>
          <p:cNvPr id="2017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Arial" panose="020B0604020202020204" pitchFamily="34" charset="0"/>
              </a:defRPr>
            </a:lvl1pPr>
          </a:lstStyle>
          <a:p>
            <a:pPr>
              <a:defRPr/>
            </a:pPr>
            <a:fld id="{140E3571-B9F4-4991-83A1-4443C89AFA35}"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Arial" panose="020B0604020202020204" pitchFamily="34" charset="0"/>
                <a:ea typeface="宋体" panose="02010600030101010101" pitchFamily="2" charset="-122"/>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lnSpc>
                <a:spcPts val="3200"/>
              </a:lnSpc>
            </a:pPr>
            <a:r>
              <a:rPr lang="zh-CN" altLang="en-US" b="1" dirty="0" smtClean="0"/>
              <a:t> </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lnSpc>
                <a:spcPts val="3200"/>
              </a:lnSpc>
            </a:pPr>
            <a:r>
              <a:rPr lang="zh-CN" altLang="en-US" b="1" dirty="0" smtClean="0"/>
              <a:t> </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lnSpc>
                <a:spcPts val="3200"/>
              </a:lnSpc>
            </a:pPr>
            <a:r>
              <a:rPr lang="zh-CN" altLang="en-US" b="1" dirty="0" smtClean="0"/>
              <a:t> </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lnSpc>
                <a:spcPts val="3200"/>
              </a:lnSpc>
            </a:pPr>
            <a:r>
              <a:rPr lang="zh-CN" altLang="en-US" b="1" dirty="0" smtClean="0"/>
              <a:t> </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加密过程，有加密密钥</a:t>
            </a:r>
            <a:endParaRPr lang="en-US" altLang="zh-CN" dirty="0" smtClean="0"/>
          </a:p>
          <a:p>
            <a:r>
              <a:rPr lang="zh-CN" altLang="en-US" dirty="0" smtClean="0"/>
              <a:t>基本功能：防止非法人员查看机密文件，防止机密数据泄露或被篡改，</a:t>
            </a:r>
            <a:endParaRPr lang="en-US" altLang="zh-CN" dirty="0" smtClean="0"/>
          </a:p>
          <a:p>
            <a:r>
              <a:rPr lang="zh-CN" altLang="en-US" dirty="0" smtClean="0"/>
              <a:t>但同时也暴漏了该数据是机密数据</a:t>
            </a:r>
            <a:endParaRPr lang="en-US" altLang="zh-CN" dirty="0" smtClean="0"/>
          </a:p>
          <a:p>
            <a:r>
              <a:rPr lang="zh-CN" altLang="en-US" sz="1200" b="0" i="0" u="none" strike="noStrike" kern="1200" baseline="0" dirty="0" smtClean="0">
                <a:solidFill>
                  <a:schemeClr val="tx1"/>
                </a:solidFill>
                <a:latin typeface="Arial" panose="020B0604020202020204" pitchFamily="34" charset="0"/>
                <a:ea typeface="宋体" panose="02010600030101010101" pitchFamily="2" charset="-122"/>
                <a:cs typeface="+mn-cs"/>
              </a:rPr>
              <a:t>虽然现有的密码技术可以保证信息本身的机密性，但秘密信息正在传递的事实是暴露的</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加密过程，有加密密钥</a:t>
            </a:r>
            <a:endParaRPr lang="en-US" altLang="zh-CN" dirty="0" smtClean="0"/>
          </a:p>
          <a:p>
            <a:r>
              <a:rPr lang="zh-CN" altLang="en-US" dirty="0" smtClean="0"/>
              <a:t>基本功能：防止非法人员查看机密文件，防止机密数据泄露或被篡改，</a:t>
            </a:r>
            <a:endParaRPr lang="en-US" altLang="zh-CN" dirty="0" smtClean="0"/>
          </a:p>
          <a:p>
            <a:r>
              <a:rPr lang="zh-CN" altLang="en-US" dirty="0" smtClean="0"/>
              <a:t>但同时也暴漏了该数据是机密数据</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smtClean="0">
                <a:effectLst/>
              </a:rPr>
            </a:b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effectLst/>
              </a:rPr>
              <a:t> </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pPr>
              <a:defRPr/>
            </a:pPr>
            <a:fld id="{140E3571-B9F4-4991-83A1-4443C89AFA35}"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7 w 1000"/>
              <a:gd name="T3" fmla="*/ 0 h 1000"/>
              <a:gd name="T4" fmla="*/ 2147483647 w 1000"/>
              <a:gd name="T5" fmla="*/ 1314299689 h 1000"/>
              <a:gd name="T6" fmla="*/ 0 w 1000"/>
              <a:gd name="T7" fmla="*/ 1314299689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zh-CN" altLang="en-US"/>
          </a:p>
        </p:txBody>
      </p:sp>
      <p:sp>
        <p:nvSpPr>
          <p:cNvPr id="656386"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endParaRPr lang="zh-CN" altLang="en-US"/>
          </a:p>
        </p:txBody>
      </p:sp>
      <p:sp>
        <p:nvSpPr>
          <p:cNvPr id="656387"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D03AA6D5-0A92-40B2-81ED-4CC5B6A63C60}"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93358DA5-E157-42DD-8F65-2D8434C7495F}"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D3F896D8-50DD-41E4-9169-A51ECB379939}"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1"/>
            <a:ext cx="8001000" cy="891952"/>
          </a:xfrm>
        </p:spPr>
        <p:txBody>
          <a:bodyPr/>
          <a:lstStyle>
            <a:lvl1pPr>
              <a:defRPr>
                <a:latin typeface="+mj-lt"/>
                <a:ea typeface="华文隶书"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a:lvl2pPr>
            <a:lvl3pPr>
              <a:defRPr sz="2200"/>
            </a:lvl3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a:xfrm>
            <a:off x="609600" y="6381750"/>
            <a:ext cx="1981200" cy="339725"/>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381750"/>
            <a:ext cx="2895600" cy="339725"/>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381750"/>
            <a:ext cx="1981200" cy="339725"/>
          </a:xfrm>
        </p:spPr>
        <p:txBody>
          <a:bodyPr/>
          <a:lstStyle>
            <a:lvl1pPr>
              <a:defRPr/>
            </a:lvl1pPr>
          </a:lstStyle>
          <a:p>
            <a:pPr>
              <a:defRPr/>
            </a:pPr>
            <a:r>
              <a:rPr lang="zh-CN" altLang="en-US"/>
              <a:t>第</a:t>
            </a:r>
            <a:fld id="{6F83C59E-A256-40B9-B415-6031A5C88378}" type="slidenum">
              <a:rPr lang="en-US" altLang="zh-CN"/>
            </a:fld>
            <a:r>
              <a:rPr lang="zh-CN" altLang="en-US"/>
              <a:t>页</a:t>
            </a: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D0DD6954-5B70-44B1-8461-36DE441BC771}"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4AE22ED0-4C6D-4061-83ED-8FD2D75EEC2C}"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fld id="{251287E3-5E06-4B41-8716-E73895B4AEC2}"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fld id="{7E0BA083-7E86-413A-A679-2C781744125A}"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fld id="{4D9BCD9A-EA24-4C71-87E4-4A3B25415C52}"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1E18B68B-F763-4130-A4CE-13B8B4D8C22F}"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AA2DE77F-C6CC-444D-82E0-4C738727674C}"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AutoShape 4"/>
          <p:cNvSpPr>
            <a:spLocks noChangeArrowheads="1"/>
          </p:cNvSpPr>
          <p:nvPr/>
        </p:nvSpPr>
        <p:spPr bwMode="auto">
          <a:xfrm>
            <a:off x="611188" y="1196975"/>
            <a:ext cx="7958137" cy="109538"/>
          </a:xfrm>
          <a:custGeom>
            <a:avLst/>
            <a:gdLst>
              <a:gd name="T0" fmla="*/ 0 w 1000"/>
              <a:gd name="T1" fmla="*/ 0 h 1000"/>
              <a:gd name="T2" fmla="*/ 2147483647 w 1000"/>
              <a:gd name="T3" fmla="*/ 0 h 1000"/>
              <a:gd name="T4" fmla="*/ 2147483647 w 1000"/>
              <a:gd name="T5" fmla="*/ 1314299689 h 1000"/>
              <a:gd name="T6" fmla="*/ 0 w 1000"/>
              <a:gd name="T7" fmla="*/ 1314299689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zh-CN" altLang="en-US"/>
          </a:p>
        </p:txBody>
      </p:sp>
      <p:sp>
        <p:nvSpPr>
          <p:cNvPr id="1029" name="Line 5"/>
          <p:cNvSpPr>
            <a:spLocks noChangeShapeType="1"/>
          </p:cNvSpPr>
          <p:nvPr/>
        </p:nvSpPr>
        <p:spPr bwMode="auto">
          <a:xfrm flipV="1">
            <a:off x="611188" y="6308725"/>
            <a:ext cx="79248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366"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b="0"/>
            </a:lvl1pPr>
          </a:lstStyle>
          <a:p>
            <a:pPr>
              <a:defRPr/>
            </a:pPr>
            <a:endParaRPr lang="en-US" altLang="zh-CN"/>
          </a:p>
        </p:txBody>
      </p:sp>
      <p:sp>
        <p:nvSpPr>
          <p:cNvPr id="655367"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b="0"/>
            </a:lvl1pPr>
          </a:lstStyle>
          <a:p>
            <a:pPr>
              <a:defRPr/>
            </a:pPr>
            <a:endParaRPr lang="en-US" altLang="zh-CN"/>
          </a:p>
        </p:txBody>
      </p:sp>
      <p:sp>
        <p:nvSpPr>
          <p:cNvPr id="655368"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b="0"/>
            </a:lvl1pPr>
          </a:lstStyle>
          <a:p>
            <a:pPr>
              <a:defRPr/>
            </a:pPr>
            <a:fld id="{DC1E853C-520B-44FC-82EB-3747A8EC61D5}"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oleObject" Target="../embeddings/oleObject2.bin"/><Relationship Id="rId2" Type="http://schemas.openxmlformats.org/officeDocument/2006/relationships/image" Target="../media/image22.png"/><Relationship Id="rId1"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4.wmf"/><Relationship Id="rId1"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ctrTitle"/>
          </p:nvPr>
        </p:nvSpPr>
        <p:spPr/>
        <p:txBody>
          <a:bodyPr/>
          <a:lstStyle/>
          <a:p>
            <a:pPr eaLnBrk="1" hangingPunct="1"/>
            <a:r>
              <a:rPr lang="zh-CN" altLang="en-US" dirty="0">
                <a:solidFill>
                  <a:schemeClr val="accent2"/>
                </a:solidFill>
                <a:latin typeface="华文新魏" panose="02010800040101010101" pitchFamily="2" charset="-122"/>
                <a:ea typeface="华文新魏" panose="02010800040101010101" pitchFamily="2" charset="-122"/>
              </a:rPr>
              <a:t>数字内容安全</a:t>
            </a:r>
            <a:endParaRPr lang="zh-CN" altLang="en-US" dirty="0" smtClean="0"/>
          </a:p>
        </p:txBody>
      </p:sp>
      <p:sp>
        <p:nvSpPr>
          <p:cNvPr id="4099" name="副标题 2"/>
          <p:cNvSpPr>
            <a:spLocks noGrp="1"/>
          </p:cNvSpPr>
          <p:nvPr>
            <p:ph type="subTitle" idx="1"/>
          </p:nvPr>
        </p:nvSpPr>
        <p:spPr>
          <a:xfrm>
            <a:off x="1187624" y="3141663"/>
            <a:ext cx="7010400" cy="1600200"/>
          </a:xfrm>
        </p:spPr>
        <p:txBody>
          <a:bodyPr/>
          <a:lstStyle/>
          <a:p>
            <a:pPr algn="ctr" eaLnBrk="1" hangingPunct="1"/>
            <a:r>
              <a:rPr lang="zh-CN" altLang="en-US" sz="4400" dirty="0" smtClean="0">
                <a:solidFill>
                  <a:srgbClr val="002060"/>
                </a:solidFill>
                <a:latin typeface="华文新魏" panose="02010800040101010101" pitchFamily="2" charset="-122"/>
                <a:ea typeface="华文新魏" panose="02010800040101010101" pitchFamily="2" charset="-122"/>
              </a:rPr>
              <a:t>第一章 绪论</a:t>
            </a:r>
            <a:endParaRPr lang="en-US" altLang="zh-CN" sz="4400" dirty="0" smtClean="0">
              <a:solidFill>
                <a:srgbClr val="002060"/>
              </a:solidFill>
              <a:latin typeface="华文新魏" panose="02010800040101010101" pitchFamily="2" charset="-122"/>
              <a:ea typeface="华文新魏" panose="02010800040101010101" pitchFamily="2" charset="-122"/>
            </a:endParaRPr>
          </a:p>
        </p:txBody>
      </p:sp>
      <p:sp>
        <p:nvSpPr>
          <p:cNvPr id="410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Verdana" panose="020B0604030504040204" pitchFamily="34" charset="0"/>
                <a:ea typeface="宋体" panose="02010600030101010101" pitchFamily="2" charset="-122"/>
              </a:defRPr>
            </a:lvl1pPr>
            <a:lvl2pPr marL="742950" indent="-285750" eaLnBrk="0" hangingPunct="0">
              <a:defRPr b="1">
                <a:solidFill>
                  <a:schemeClr val="tx1"/>
                </a:solidFill>
                <a:latin typeface="Verdana" panose="020B0604030504040204" pitchFamily="34" charset="0"/>
                <a:ea typeface="宋体" panose="02010600030101010101" pitchFamily="2" charset="-122"/>
              </a:defRPr>
            </a:lvl2pPr>
            <a:lvl3pPr marL="1143000" indent="-228600" eaLnBrk="0" hangingPunct="0">
              <a:defRPr b="1">
                <a:solidFill>
                  <a:schemeClr val="tx1"/>
                </a:solidFill>
                <a:latin typeface="Verdana" panose="020B0604030504040204" pitchFamily="34" charset="0"/>
                <a:ea typeface="宋体" panose="02010600030101010101" pitchFamily="2" charset="-122"/>
              </a:defRPr>
            </a:lvl3pPr>
            <a:lvl4pPr marL="1600200" indent="-228600" eaLnBrk="0" hangingPunct="0">
              <a:defRPr b="1">
                <a:solidFill>
                  <a:schemeClr val="tx1"/>
                </a:solidFill>
                <a:latin typeface="Verdana" panose="020B0604030504040204" pitchFamily="34" charset="0"/>
                <a:ea typeface="宋体" panose="02010600030101010101" pitchFamily="2" charset="-122"/>
              </a:defRPr>
            </a:lvl4pPr>
            <a:lvl5pPr marL="2057400" indent="-228600" eaLnBrk="0" hangingPunct="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eaLnBrk="1" hangingPunct="1"/>
            <a:fld id="{ADB9F275-5CEB-4050-B6DF-834F385AE19B}" type="slidenum">
              <a:rPr lang="en-US" altLang="zh-CN" b="0" smtClean="0"/>
            </a:fld>
            <a:endParaRPr lang="en-US" altLang="zh-CN" b="0" smtClean="0"/>
          </a:p>
        </p:txBody>
      </p:sp>
      <p:pic>
        <p:nvPicPr>
          <p:cNvPr id="4101" name="Picture 5" descr="BUP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404813"/>
            <a:ext cx="304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TextBox 9"/>
          <p:cNvSpPr txBox="1">
            <a:spLocks noChangeArrowheads="1"/>
          </p:cNvSpPr>
          <p:nvPr/>
        </p:nvSpPr>
        <p:spPr bwMode="auto">
          <a:xfrm>
            <a:off x="2555875" y="5084763"/>
            <a:ext cx="4381500" cy="98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ea typeface="宋体" panose="02010600030101010101" pitchFamily="2" charset="-122"/>
              </a:defRPr>
            </a:lvl1pPr>
            <a:lvl2pPr marL="742950" indent="-285750" eaLnBrk="0" hangingPunct="0">
              <a:defRPr b="1">
                <a:solidFill>
                  <a:schemeClr val="tx1"/>
                </a:solidFill>
                <a:latin typeface="Verdana" panose="020B0604030504040204" pitchFamily="34" charset="0"/>
                <a:ea typeface="宋体" panose="02010600030101010101" pitchFamily="2" charset="-122"/>
              </a:defRPr>
            </a:lvl2pPr>
            <a:lvl3pPr marL="1143000" indent="-228600" eaLnBrk="0" hangingPunct="0">
              <a:defRPr b="1">
                <a:solidFill>
                  <a:schemeClr val="tx1"/>
                </a:solidFill>
                <a:latin typeface="Verdana" panose="020B0604030504040204" pitchFamily="34" charset="0"/>
                <a:ea typeface="宋体" panose="02010600030101010101" pitchFamily="2" charset="-122"/>
              </a:defRPr>
            </a:lvl3pPr>
            <a:lvl4pPr marL="1600200" indent="-228600" eaLnBrk="0" hangingPunct="0">
              <a:defRPr b="1">
                <a:solidFill>
                  <a:schemeClr val="tx1"/>
                </a:solidFill>
                <a:latin typeface="Verdana" panose="020B0604030504040204" pitchFamily="34" charset="0"/>
                <a:ea typeface="宋体" panose="02010600030101010101" pitchFamily="2" charset="-122"/>
              </a:defRPr>
            </a:lvl4pPr>
            <a:lvl5pPr marL="2057400" indent="-228600" eaLnBrk="0" hangingPunct="0">
              <a:defRPr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Verdana" panose="020B0604030504040204" pitchFamily="34" charset="0"/>
                <a:ea typeface="宋体" panose="02010600030101010101" pitchFamily="2" charset="-122"/>
              </a:defRPr>
            </a:lvl9pPr>
          </a:lstStyle>
          <a:p>
            <a:pPr algn="ctr">
              <a:spcBef>
                <a:spcPts val="600"/>
              </a:spcBef>
              <a:spcAft>
                <a:spcPts val="600"/>
              </a:spcAft>
              <a:buClr>
                <a:schemeClr val="accent2"/>
              </a:buClr>
              <a:buSzPct val="85000"/>
              <a:buFont typeface="ZapfDingbats"/>
              <a:buNone/>
            </a:pPr>
            <a:r>
              <a:rPr lang="zh-CN" altLang="zh-CN" sz="2400" dirty="0" smtClean="0">
                <a:latin typeface="华文楷体" panose="02010600040101010101" pitchFamily="2" charset="-122"/>
                <a:ea typeface="华文楷体" panose="02010600040101010101" pitchFamily="2" charset="-122"/>
              </a:rPr>
              <a:t>网络空间安全学院</a:t>
            </a:r>
            <a:endParaRPr lang="zh-CN" altLang="zh-CN" sz="2400" dirty="0" smtClean="0">
              <a:latin typeface="华文楷体" panose="02010600040101010101" pitchFamily="2" charset="-122"/>
              <a:ea typeface="华文楷体" panose="02010600040101010101" pitchFamily="2" charset="-122"/>
            </a:endParaRPr>
          </a:p>
          <a:p>
            <a:pPr algn="ctr">
              <a:spcBef>
                <a:spcPts val="600"/>
              </a:spcBef>
              <a:spcAft>
                <a:spcPts val="600"/>
              </a:spcAft>
              <a:buClr>
                <a:schemeClr val="accent2"/>
              </a:buClr>
              <a:buSzPct val="85000"/>
              <a:buFont typeface="ZapfDingbats"/>
              <a:buNone/>
            </a:pPr>
            <a:r>
              <a:rPr lang="en-US" altLang="zh-CN" sz="2400" dirty="0" smtClean="0">
                <a:latin typeface="华文楷体" panose="02010600040101010101" pitchFamily="2" charset="-122"/>
                <a:ea typeface="华文楷体" panose="02010600040101010101" pitchFamily="2" charset="-122"/>
              </a:rPr>
              <a:t>zhangru@bupt.edu.cn </a:t>
            </a:r>
            <a:endParaRPr lang="zh-CN" altLang="en-US" sz="2400"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3797A-181B-4186-80A3-06FEDFC6B944}" type="slidenum">
              <a:rPr lang="zh-CN" altLang="en-US"/>
            </a:fld>
            <a:endParaRPr lang="en-US" altLang="zh-CN"/>
          </a:p>
        </p:txBody>
      </p:sp>
      <p:sp>
        <p:nvSpPr>
          <p:cNvPr id="14338" name="Rectangle 2"/>
          <p:cNvSpPr>
            <a:spLocks noGrp="1" noChangeArrowheads="1"/>
          </p:cNvSpPr>
          <p:nvPr>
            <p:ph type="title"/>
          </p:nvPr>
        </p:nvSpPr>
        <p:spPr>
          <a:xfrm>
            <a:off x="467544" y="-99392"/>
            <a:ext cx="7991475" cy="1311275"/>
          </a:xfrm>
        </p:spPr>
        <p:txBody>
          <a:bodyPr/>
          <a:lstStyle/>
          <a:p>
            <a:pPr algn="l"/>
            <a:r>
              <a:rPr lang="zh-CN" altLang="en-US" b="1" dirty="0">
                <a:latin typeface="华文细黑" panose="02010600040101010101" pitchFamily="2" charset="-122"/>
                <a:ea typeface="华文细黑" panose="02010600040101010101" pitchFamily="2" charset="-122"/>
              </a:rPr>
              <a:t>1.2 数字内容面临的威胁与分类</a:t>
            </a:r>
            <a:endParaRPr lang="zh-CN" altLang="en-US" dirty="0"/>
          </a:p>
        </p:txBody>
      </p:sp>
      <p:sp>
        <p:nvSpPr>
          <p:cNvPr id="14339" name="Rectangle 3"/>
          <p:cNvSpPr>
            <a:spLocks noGrp="1" noChangeArrowheads="1"/>
          </p:cNvSpPr>
          <p:nvPr>
            <p:ph type="body" idx="1"/>
          </p:nvPr>
        </p:nvSpPr>
        <p:spPr>
          <a:xfrm>
            <a:off x="614437" y="1484784"/>
            <a:ext cx="7773987" cy="4398962"/>
          </a:xfrm>
        </p:spPr>
        <p:txBody>
          <a:bodyPr/>
          <a:lstStyle/>
          <a:p>
            <a:pPr marL="609600" indent="-609600"/>
            <a:r>
              <a:rPr lang="zh-CN" altLang="en-US" b="1" dirty="0" smtClean="0">
                <a:latin typeface="华文细黑" panose="02010600040101010101" pitchFamily="2" charset="-122"/>
                <a:ea typeface="华文细黑" panose="02010600040101010101" pitchFamily="2" charset="-122"/>
              </a:rPr>
              <a:t>合法</a:t>
            </a:r>
            <a:r>
              <a:rPr lang="zh-CN" altLang="en-US" b="1" dirty="0">
                <a:latin typeface="华文细黑" panose="02010600040101010101" pitchFamily="2" charset="-122"/>
                <a:ea typeface="华文细黑" panose="02010600040101010101" pitchFamily="2" charset="-122"/>
              </a:rPr>
              <a:t>数字内容的威胁</a:t>
            </a:r>
            <a:endParaRPr lang="zh-CN" altLang="en-US" b="1" dirty="0">
              <a:latin typeface="华文细黑" panose="02010600040101010101" pitchFamily="2" charset="-122"/>
              <a:ea typeface="华文细黑" panose="02010600040101010101" pitchFamily="2" charset="-122"/>
            </a:endParaRPr>
          </a:p>
          <a:p>
            <a:pPr lvl="1" eaLnBrk="1" hangingPunct="1">
              <a:lnSpc>
                <a:spcPts val="3200"/>
              </a:lnSpc>
            </a:pPr>
            <a:r>
              <a:rPr lang="zh-CN" altLang="en-US" b="1" dirty="0" smtClean="0"/>
              <a:t>数字</a:t>
            </a:r>
            <a:r>
              <a:rPr lang="zh-CN" altLang="en-US" b="1" dirty="0"/>
              <a:t>内容的</a:t>
            </a:r>
            <a:r>
              <a:rPr lang="zh-CN" altLang="en-US" b="1" dirty="0" smtClean="0"/>
              <a:t>伪造</a:t>
            </a:r>
            <a:endParaRPr lang="zh-CN" altLang="en-US" b="1" dirty="0"/>
          </a:p>
          <a:p>
            <a:pPr marL="609600" indent="-609600"/>
            <a:endParaRPr lang="zh-CN" altLang="en-US"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dirty="0"/>
          </a:p>
        </p:txBody>
      </p:sp>
      <p:pic>
        <p:nvPicPr>
          <p:cNvPr id="501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4457" y="2780928"/>
            <a:ext cx="38290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507" y="2780928"/>
            <a:ext cx="387667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3797A-181B-4186-80A3-06FEDFC6B944}" type="slidenum">
              <a:rPr lang="zh-CN" altLang="en-US"/>
            </a:fld>
            <a:endParaRPr lang="en-US" altLang="zh-CN"/>
          </a:p>
        </p:txBody>
      </p:sp>
      <p:sp>
        <p:nvSpPr>
          <p:cNvPr id="14338" name="Rectangle 2"/>
          <p:cNvSpPr>
            <a:spLocks noGrp="1" noChangeArrowheads="1"/>
          </p:cNvSpPr>
          <p:nvPr>
            <p:ph type="title"/>
          </p:nvPr>
        </p:nvSpPr>
        <p:spPr>
          <a:xfrm>
            <a:off x="467544" y="-99392"/>
            <a:ext cx="7991475" cy="1311275"/>
          </a:xfrm>
        </p:spPr>
        <p:txBody>
          <a:bodyPr/>
          <a:lstStyle/>
          <a:p>
            <a:pPr algn="l"/>
            <a:r>
              <a:rPr lang="zh-CN" altLang="en-US" b="1" dirty="0">
                <a:latin typeface="华文细黑" panose="02010600040101010101" pitchFamily="2" charset="-122"/>
                <a:ea typeface="华文细黑" panose="02010600040101010101" pitchFamily="2" charset="-122"/>
              </a:rPr>
              <a:t>1.2 数字内容面临的威胁与分类</a:t>
            </a:r>
            <a:endParaRPr lang="zh-CN" altLang="en-US" dirty="0"/>
          </a:p>
        </p:txBody>
      </p:sp>
      <p:sp>
        <p:nvSpPr>
          <p:cNvPr id="14339" name="Rectangle 3"/>
          <p:cNvSpPr>
            <a:spLocks noGrp="1" noChangeArrowheads="1"/>
          </p:cNvSpPr>
          <p:nvPr>
            <p:ph type="body" idx="1"/>
          </p:nvPr>
        </p:nvSpPr>
        <p:spPr>
          <a:xfrm>
            <a:off x="614437" y="1484784"/>
            <a:ext cx="7773987" cy="4398962"/>
          </a:xfrm>
        </p:spPr>
        <p:txBody>
          <a:bodyPr/>
          <a:lstStyle/>
          <a:p>
            <a:pPr marL="609600" indent="-609600"/>
            <a:r>
              <a:rPr lang="zh-CN" altLang="en-US" b="1" dirty="0" smtClean="0">
                <a:latin typeface="华文细黑" panose="02010600040101010101" pitchFamily="2" charset="-122"/>
                <a:ea typeface="华文细黑" panose="02010600040101010101" pitchFamily="2" charset="-122"/>
              </a:rPr>
              <a:t>合法</a:t>
            </a:r>
            <a:r>
              <a:rPr lang="zh-CN" altLang="en-US" b="1" dirty="0">
                <a:latin typeface="华文细黑" panose="02010600040101010101" pitchFamily="2" charset="-122"/>
                <a:ea typeface="华文细黑" panose="02010600040101010101" pitchFamily="2" charset="-122"/>
              </a:rPr>
              <a:t>数字内容的威胁</a:t>
            </a:r>
            <a:endParaRPr lang="zh-CN" altLang="en-US" b="1" dirty="0">
              <a:latin typeface="华文细黑" panose="02010600040101010101" pitchFamily="2" charset="-122"/>
              <a:ea typeface="华文细黑" panose="02010600040101010101" pitchFamily="2" charset="-122"/>
            </a:endParaRPr>
          </a:p>
          <a:p>
            <a:pPr lvl="1" eaLnBrk="1" hangingPunct="1">
              <a:lnSpc>
                <a:spcPts val="3200"/>
              </a:lnSpc>
            </a:pPr>
            <a:r>
              <a:rPr lang="zh-CN" altLang="en-US" b="1" dirty="0" smtClean="0"/>
              <a:t>数字</a:t>
            </a:r>
            <a:r>
              <a:rPr lang="zh-CN" altLang="en-US" b="1" dirty="0"/>
              <a:t>内容的</a:t>
            </a:r>
            <a:r>
              <a:rPr lang="zh-CN" altLang="en-US" b="1" dirty="0" smtClean="0"/>
              <a:t>伪造</a:t>
            </a:r>
            <a:endParaRPr lang="zh-CN" altLang="en-US" b="1" dirty="0"/>
          </a:p>
          <a:p>
            <a:pPr marL="609600" indent="-609600"/>
            <a:endParaRPr lang="zh-CN" altLang="en-US"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dirty="0"/>
          </a:p>
        </p:txBody>
      </p:sp>
      <p:pic>
        <p:nvPicPr>
          <p:cNvPr id="51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512" y="2636912"/>
            <a:ext cx="4464496" cy="2985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047" y="2762225"/>
            <a:ext cx="4322386" cy="2827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3797A-181B-4186-80A3-06FEDFC6B944}" type="slidenum">
              <a:rPr lang="zh-CN" altLang="en-US"/>
            </a:fld>
            <a:endParaRPr lang="en-US" altLang="zh-CN"/>
          </a:p>
        </p:txBody>
      </p:sp>
      <p:sp>
        <p:nvSpPr>
          <p:cNvPr id="14338" name="Rectangle 2"/>
          <p:cNvSpPr>
            <a:spLocks noGrp="1" noChangeArrowheads="1"/>
          </p:cNvSpPr>
          <p:nvPr>
            <p:ph type="title"/>
          </p:nvPr>
        </p:nvSpPr>
        <p:spPr>
          <a:xfrm>
            <a:off x="467544" y="-99392"/>
            <a:ext cx="7991475" cy="1311275"/>
          </a:xfrm>
        </p:spPr>
        <p:txBody>
          <a:bodyPr/>
          <a:lstStyle/>
          <a:p>
            <a:pPr algn="l"/>
            <a:r>
              <a:rPr lang="zh-CN" altLang="en-US" b="1" dirty="0">
                <a:latin typeface="华文细黑" panose="02010600040101010101" pitchFamily="2" charset="-122"/>
                <a:ea typeface="华文细黑" panose="02010600040101010101" pitchFamily="2" charset="-122"/>
              </a:rPr>
              <a:t>1.2 数字内容面临的威胁与分类</a:t>
            </a:r>
            <a:endParaRPr lang="zh-CN" altLang="en-US" dirty="0"/>
          </a:p>
        </p:txBody>
      </p:sp>
      <p:sp>
        <p:nvSpPr>
          <p:cNvPr id="14339" name="Rectangle 3"/>
          <p:cNvSpPr>
            <a:spLocks noGrp="1" noChangeArrowheads="1"/>
          </p:cNvSpPr>
          <p:nvPr>
            <p:ph type="body" idx="1"/>
          </p:nvPr>
        </p:nvSpPr>
        <p:spPr>
          <a:xfrm>
            <a:off x="614437" y="1484784"/>
            <a:ext cx="7773987" cy="4398962"/>
          </a:xfrm>
        </p:spPr>
        <p:txBody>
          <a:bodyPr/>
          <a:lstStyle/>
          <a:p>
            <a:pPr marL="609600" indent="-609600"/>
            <a:r>
              <a:rPr lang="zh-CN" altLang="en-US" b="1" dirty="0" smtClean="0">
                <a:latin typeface="华文细黑" panose="02010600040101010101" pitchFamily="2" charset="-122"/>
                <a:ea typeface="华文细黑" panose="02010600040101010101" pitchFamily="2" charset="-122"/>
              </a:rPr>
              <a:t>合法</a:t>
            </a:r>
            <a:r>
              <a:rPr lang="zh-CN" altLang="en-US" b="1" dirty="0">
                <a:latin typeface="华文细黑" panose="02010600040101010101" pitchFamily="2" charset="-122"/>
                <a:ea typeface="华文细黑" panose="02010600040101010101" pitchFamily="2" charset="-122"/>
              </a:rPr>
              <a:t>数字内容的威胁</a:t>
            </a:r>
            <a:endParaRPr lang="zh-CN" altLang="en-US" b="1" dirty="0">
              <a:latin typeface="华文细黑" panose="02010600040101010101" pitchFamily="2" charset="-122"/>
              <a:ea typeface="华文细黑" panose="02010600040101010101" pitchFamily="2" charset="-122"/>
            </a:endParaRPr>
          </a:p>
          <a:p>
            <a:pPr lvl="1" eaLnBrk="1" hangingPunct="1">
              <a:lnSpc>
                <a:spcPts val="3200"/>
              </a:lnSpc>
            </a:pPr>
            <a:r>
              <a:rPr lang="zh-CN" altLang="en-US" b="1" dirty="0" smtClean="0"/>
              <a:t>数字</a:t>
            </a:r>
            <a:r>
              <a:rPr lang="zh-CN" altLang="en-US" b="1" dirty="0"/>
              <a:t>内容的</a:t>
            </a:r>
            <a:r>
              <a:rPr lang="zh-CN" altLang="en-US" b="1" dirty="0" smtClean="0"/>
              <a:t>伪造</a:t>
            </a:r>
            <a:endParaRPr lang="zh-CN" altLang="en-US" b="1" dirty="0"/>
          </a:p>
          <a:p>
            <a:pPr marL="609600" indent="-609600"/>
            <a:endParaRPr lang="zh-CN" altLang="en-US"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dirty="0"/>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5616" y="2492896"/>
            <a:ext cx="6694066" cy="411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3797A-181B-4186-80A3-06FEDFC6B944}" type="slidenum">
              <a:rPr lang="zh-CN" altLang="en-US"/>
            </a:fld>
            <a:endParaRPr lang="en-US" altLang="zh-CN"/>
          </a:p>
        </p:txBody>
      </p:sp>
      <p:sp>
        <p:nvSpPr>
          <p:cNvPr id="14338" name="Rectangle 2"/>
          <p:cNvSpPr>
            <a:spLocks noGrp="1" noChangeArrowheads="1"/>
          </p:cNvSpPr>
          <p:nvPr>
            <p:ph type="title"/>
          </p:nvPr>
        </p:nvSpPr>
        <p:spPr>
          <a:xfrm>
            <a:off x="467544" y="-99392"/>
            <a:ext cx="7991475" cy="1311275"/>
          </a:xfrm>
        </p:spPr>
        <p:txBody>
          <a:bodyPr/>
          <a:lstStyle/>
          <a:p>
            <a:pPr algn="l"/>
            <a:r>
              <a:rPr lang="zh-CN" altLang="en-US" b="1" dirty="0">
                <a:latin typeface="华文细黑" panose="02010600040101010101" pitchFamily="2" charset="-122"/>
                <a:ea typeface="华文细黑" panose="02010600040101010101" pitchFamily="2" charset="-122"/>
              </a:rPr>
              <a:t>1.2 数字内容面临的威胁与分类</a:t>
            </a:r>
            <a:endParaRPr lang="zh-CN" altLang="en-US" dirty="0"/>
          </a:p>
        </p:txBody>
      </p:sp>
      <p:sp>
        <p:nvSpPr>
          <p:cNvPr id="14339" name="Rectangle 3"/>
          <p:cNvSpPr>
            <a:spLocks noGrp="1" noChangeArrowheads="1"/>
          </p:cNvSpPr>
          <p:nvPr>
            <p:ph type="body" idx="1"/>
          </p:nvPr>
        </p:nvSpPr>
        <p:spPr>
          <a:xfrm>
            <a:off x="614437" y="1484784"/>
            <a:ext cx="7773987" cy="4398962"/>
          </a:xfrm>
        </p:spPr>
        <p:txBody>
          <a:bodyPr/>
          <a:lstStyle/>
          <a:p>
            <a:pPr marL="609600" indent="-609600"/>
            <a:r>
              <a:rPr lang="zh-CN" altLang="en-US" b="1" dirty="0" smtClean="0">
                <a:latin typeface="华文细黑" panose="02010600040101010101" pitchFamily="2" charset="-122"/>
                <a:ea typeface="华文细黑" panose="02010600040101010101" pitchFamily="2" charset="-122"/>
              </a:rPr>
              <a:t>合法</a:t>
            </a:r>
            <a:r>
              <a:rPr lang="zh-CN" altLang="en-US" b="1" dirty="0">
                <a:latin typeface="华文细黑" panose="02010600040101010101" pitchFamily="2" charset="-122"/>
                <a:ea typeface="华文细黑" panose="02010600040101010101" pitchFamily="2" charset="-122"/>
              </a:rPr>
              <a:t>数字内容的威胁</a:t>
            </a:r>
            <a:endParaRPr lang="zh-CN" altLang="en-US" b="1" dirty="0">
              <a:latin typeface="华文细黑" panose="02010600040101010101" pitchFamily="2" charset="-122"/>
              <a:ea typeface="华文细黑" panose="02010600040101010101" pitchFamily="2" charset="-122"/>
            </a:endParaRPr>
          </a:p>
          <a:p>
            <a:pPr lvl="1" eaLnBrk="1" hangingPunct="1">
              <a:lnSpc>
                <a:spcPts val="3200"/>
              </a:lnSpc>
            </a:pPr>
            <a:r>
              <a:rPr lang="zh-CN" altLang="en-US" b="1" dirty="0" smtClean="0"/>
              <a:t>数字</a:t>
            </a:r>
            <a:r>
              <a:rPr lang="zh-CN" altLang="en-US" b="1" dirty="0"/>
              <a:t>内容的</a:t>
            </a:r>
            <a:r>
              <a:rPr lang="zh-CN" altLang="en-US" b="1" dirty="0" smtClean="0"/>
              <a:t>伪造</a:t>
            </a:r>
            <a:endParaRPr lang="zh-CN" altLang="en-US" b="1" dirty="0"/>
          </a:p>
          <a:p>
            <a:pPr marL="609600" indent="-609600"/>
            <a:endParaRPr lang="zh-CN" altLang="en-US"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dirty="0"/>
          </a:p>
        </p:txBody>
      </p:sp>
      <p:pic>
        <p:nvPicPr>
          <p:cNvPr id="430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9712" y="2513036"/>
            <a:ext cx="4968552" cy="3612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3797A-181B-4186-80A3-06FEDFC6B944}" type="slidenum">
              <a:rPr lang="zh-CN" altLang="en-US"/>
            </a:fld>
            <a:endParaRPr lang="en-US" altLang="zh-CN"/>
          </a:p>
        </p:txBody>
      </p:sp>
      <p:sp>
        <p:nvSpPr>
          <p:cNvPr id="14338" name="Rectangle 2"/>
          <p:cNvSpPr>
            <a:spLocks noGrp="1" noChangeArrowheads="1"/>
          </p:cNvSpPr>
          <p:nvPr>
            <p:ph type="title"/>
          </p:nvPr>
        </p:nvSpPr>
        <p:spPr>
          <a:xfrm>
            <a:off x="467544" y="-99392"/>
            <a:ext cx="7991475" cy="1311275"/>
          </a:xfrm>
        </p:spPr>
        <p:txBody>
          <a:bodyPr/>
          <a:lstStyle/>
          <a:p>
            <a:pPr algn="l"/>
            <a:r>
              <a:rPr lang="zh-CN" altLang="en-US" b="1" dirty="0">
                <a:latin typeface="华文细黑" panose="02010600040101010101" pitchFamily="2" charset="-122"/>
                <a:ea typeface="华文细黑" panose="02010600040101010101" pitchFamily="2" charset="-122"/>
              </a:rPr>
              <a:t>1.2 数字内容面临的威胁与分类</a:t>
            </a:r>
            <a:endParaRPr lang="zh-CN" altLang="en-US" dirty="0"/>
          </a:p>
        </p:txBody>
      </p:sp>
      <p:sp>
        <p:nvSpPr>
          <p:cNvPr id="14339" name="Rectangle 3"/>
          <p:cNvSpPr>
            <a:spLocks noGrp="1" noChangeArrowheads="1"/>
          </p:cNvSpPr>
          <p:nvPr>
            <p:ph type="body" idx="1"/>
          </p:nvPr>
        </p:nvSpPr>
        <p:spPr>
          <a:xfrm>
            <a:off x="614437" y="1340768"/>
            <a:ext cx="7773987" cy="4398962"/>
          </a:xfrm>
        </p:spPr>
        <p:txBody>
          <a:bodyPr/>
          <a:lstStyle/>
          <a:p>
            <a:pPr marL="609600" indent="-609600"/>
            <a:r>
              <a:rPr lang="zh-CN" altLang="en-US" b="1" dirty="0" smtClean="0">
                <a:latin typeface="华文细黑" panose="02010600040101010101" pitchFamily="2" charset="-122"/>
                <a:ea typeface="华文细黑" panose="02010600040101010101" pitchFamily="2" charset="-122"/>
              </a:rPr>
              <a:t>非法</a:t>
            </a:r>
            <a:r>
              <a:rPr lang="zh-CN" altLang="en-US" b="1" dirty="0">
                <a:latin typeface="华文细黑" panose="02010600040101010101" pitchFamily="2" charset="-122"/>
                <a:ea typeface="华文细黑" panose="02010600040101010101" pitchFamily="2" charset="-122"/>
              </a:rPr>
              <a:t>数字内容的</a:t>
            </a:r>
            <a:r>
              <a:rPr lang="zh-CN" altLang="en-US" b="1" dirty="0" smtClean="0">
                <a:latin typeface="华文细黑" panose="02010600040101010101" pitchFamily="2" charset="-122"/>
                <a:ea typeface="华文细黑" panose="02010600040101010101" pitchFamily="2" charset="-122"/>
              </a:rPr>
              <a:t>威胁</a:t>
            </a:r>
            <a:endParaRPr lang="en-US" altLang="zh-CN" b="1" dirty="0" smtClean="0">
              <a:latin typeface="华文细黑" panose="02010600040101010101" pitchFamily="2" charset="-122"/>
              <a:ea typeface="华文细黑" panose="02010600040101010101" pitchFamily="2" charset="-122"/>
            </a:endParaRPr>
          </a:p>
          <a:p>
            <a:pPr marL="609600" indent="-609600"/>
            <a:endParaRPr lang="zh-CN" altLang="en-US"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dirty="0"/>
          </a:p>
        </p:txBody>
      </p:sp>
      <p:pic>
        <p:nvPicPr>
          <p:cNvPr id="450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1988840"/>
            <a:ext cx="7876793"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3797A-181B-4186-80A3-06FEDFC6B944}" type="slidenum">
              <a:rPr lang="zh-CN" altLang="en-US"/>
            </a:fld>
            <a:endParaRPr lang="en-US" altLang="zh-CN"/>
          </a:p>
        </p:txBody>
      </p:sp>
      <p:sp>
        <p:nvSpPr>
          <p:cNvPr id="14338" name="Rectangle 2"/>
          <p:cNvSpPr>
            <a:spLocks noGrp="1" noChangeArrowheads="1"/>
          </p:cNvSpPr>
          <p:nvPr>
            <p:ph type="title"/>
          </p:nvPr>
        </p:nvSpPr>
        <p:spPr>
          <a:xfrm>
            <a:off x="467544" y="-99392"/>
            <a:ext cx="7991475" cy="1311275"/>
          </a:xfrm>
        </p:spPr>
        <p:txBody>
          <a:bodyPr/>
          <a:lstStyle/>
          <a:p>
            <a:pPr algn="l"/>
            <a:r>
              <a:rPr lang="zh-CN" altLang="en-US" b="1" dirty="0">
                <a:latin typeface="华文细黑" panose="02010600040101010101" pitchFamily="2" charset="-122"/>
                <a:ea typeface="华文细黑" panose="02010600040101010101" pitchFamily="2" charset="-122"/>
              </a:rPr>
              <a:t>1.2 数字内容面临的威胁与分类</a:t>
            </a:r>
            <a:endParaRPr lang="zh-CN" altLang="en-US" dirty="0"/>
          </a:p>
        </p:txBody>
      </p:sp>
      <p:sp>
        <p:nvSpPr>
          <p:cNvPr id="14339" name="Rectangle 3"/>
          <p:cNvSpPr>
            <a:spLocks noGrp="1" noChangeArrowheads="1"/>
          </p:cNvSpPr>
          <p:nvPr>
            <p:ph type="body" idx="1"/>
          </p:nvPr>
        </p:nvSpPr>
        <p:spPr>
          <a:xfrm>
            <a:off x="614437" y="1340768"/>
            <a:ext cx="7773987" cy="4398962"/>
          </a:xfrm>
        </p:spPr>
        <p:txBody>
          <a:bodyPr/>
          <a:lstStyle/>
          <a:p>
            <a:pPr marL="609600" indent="-609600"/>
            <a:r>
              <a:rPr lang="zh-CN" altLang="en-US" b="1" dirty="0" smtClean="0">
                <a:latin typeface="华文细黑" panose="02010600040101010101" pitchFamily="2" charset="-122"/>
                <a:ea typeface="华文细黑" panose="02010600040101010101" pitchFamily="2" charset="-122"/>
              </a:rPr>
              <a:t>非法</a:t>
            </a:r>
            <a:r>
              <a:rPr lang="zh-CN" altLang="en-US" b="1" dirty="0">
                <a:latin typeface="华文细黑" panose="02010600040101010101" pitchFamily="2" charset="-122"/>
                <a:ea typeface="华文细黑" panose="02010600040101010101" pitchFamily="2" charset="-122"/>
              </a:rPr>
              <a:t>数字内容的</a:t>
            </a:r>
            <a:r>
              <a:rPr lang="zh-CN" altLang="en-US" b="1" dirty="0" smtClean="0">
                <a:latin typeface="华文细黑" panose="02010600040101010101" pitchFamily="2" charset="-122"/>
                <a:ea typeface="华文细黑" panose="02010600040101010101" pitchFamily="2" charset="-122"/>
              </a:rPr>
              <a:t>威胁</a:t>
            </a:r>
            <a:endParaRPr lang="en-US" altLang="zh-CN" b="1" dirty="0" smtClean="0">
              <a:latin typeface="华文细黑" panose="02010600040101010101" pitchFamily="2" charset="-122"/>
              <a:ea typeface="华文细黑" panose="02010600040101010101" pitchFamily="2" charset="-122"/>
            </a:endParaRPr>
          </a:p>
          <a:p>
            <a:pPr marL="609600" indent="-609600"/>
            <a:endParaRPr lang="zh-CN" altLang="en-US"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dirty="0"/>
          </a:p>
        </p:txBody>
      </p:sp>
      <p:pic>
        <p:nvPicPr>
          <p:cNvPr id="440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2060848"/>
            <a:ext cx="8020838" cy="4477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3797A-181B-4186-80A3-06FEDFC6B944}" type="slidenum">
              <a:rPr lang="zh-CN" altLang="en-US"/>
            </a:fld>
            <a:endParaRPr lang="en-US" altLang="zh-CN"/>
          </a:p>
        </p:txBody>
      </p:sp>
      <p:sp>
        <p:nvSpPr>
          <p:cNvPr id="14338" name="Rectangle 2"/>
          <p:cNvSpPr>
            <a:spLocks noGrp="1" noChangeArrowheads="1"/>
          </p:cNvSpPr>
          <p:nvPr>
            <p:ph type="title"/>
          </p:nvPr>
        </p:nvSpPr>
        <p:spPr>
          <a:xfrm>
            <a:off x="467544" y="-99392"/>
            <a:ext cx="7991475" cy="1311275"/>
          </a:xfrm>
        </p:spPr>
        <p:txBody>
          <a:bodyPr/>
          <a:lstStyle/>
          <a:p>
            <a:pPr algn="l"/>
            <a:r>
              <a:rPr lang="zh-CN" altLang="en-US" b="1" dirty="0">
                <a:latin typeface="华文细黑" panose="02010600040101010101" pitchFamily="2" charset="-122"/>
                <a:ea typeface="华文细黑" panose="02010600040101010101" pitchFamily="2" charset="-122"/>
              </a:rPr>
              <a:t>1.2 数字内容面临的威胁与分类</a:t>
            </a:r>
            <a:endParaRPr lang="zh-CN" altLang="en-US" dirty="0"/>
          </a:p>
        </p:txBody>
      </p:sp>
      <p:sp>
        <p:nvSpPr>
          <p:cNvPr id="14339" name="Rectangle 3"/>
          <p:cNvSpPr>
            <a:spLocks noGrp="1" noChangeArrowheads="1"/>
          </p:cNvSpPr>
          <p:nvPr>
            <p:ph type="body" idx="1"/>
          </p:nvPr>
        </p:nvSpPr>
        <p:spPr>
          <a:xfrm>
            <a:off x="614437" y="1340768"/>
            <a:ext cx="7773987" cy="4398962"/>
          </a:xfrm>
        </p:spPr>
        <p:txBody>
          <a:bodyPr/>
          <a:lstStyle/>
          <a:p>
            <a:pPr marL="609600" indent="-609600"/>
            <a:r>
              <a:rPr lang="zh-CN" altLang="en-US" b="1" dirty="0" smtClean="0">
                <a:latin typeface="华文细黑" panose="02010600040101010101" pitchFamily="2" charset="-122"/>
                <a:ea typeface="华文细黑" panose="02010600040101010101" pitchFamily="2" charset="-122"/>
              </a:rPr>
              <a:t>非法</a:t>
            </a:r>
            <a:r>
              <a:rPr lang="zh-CN" altLang="en-US" b="1" dirty="0">
                <a:latin typeface="华文细黑" panose="02010600040101010101" pitchFamily="2" charset="-122"/>
                <a:ea typeface="华文细黑" panose="02010600040101010101" pitchFamily="2" charset="-122"/>
              </a:rPr>
              <a:t>数字内容的</a:t>
            </a:r>
            <a:r>
              <a:rPr lang="zh-CN" altLang="en-US" b="1" dirty="0" smtClean="0">
                <a:latin typeface="华文细黑" panose="02010600040101010101" pitchFamily="2" charset="-122"/>
                <a:ea typeface="华文细黑" panose="02010600040101010101" pitchFamily="2" charset="-122"/>
              </a:rPr>
              <a:t>威胁</a:t>
            </a:r>
            <a:endParaRPr lang="en-US" altLang="zh-CN" b="1" dirty="0" smtClean="0">
              <a:latin typeface="华文细黑" panose="02010600040101010101" pitchFamily="2" charset="-122"/>
              <a:ea typeface="华文细黑" panose="02010600040101010101" pitchFamily="2" charset="-122"/>
            </a:endParaRPr>
          </a:p>
          <a:p>
            <a:pPr marL="609600" indent="-609600"/>
            <a:endParaRPr lang="zh-CN" altLang="en-US"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dirty="0"/>
          </a:p>
        </p:txBody>
      </p:sp>
      <p:pic>
        <p:nvPicPr>
          <p:cNvPr id="460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0890" y="1988840"/>
            <a:ext cx="7439025"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3797A-181B-4186-80A3-06FEDFC6B944}" type="slidenum">
              <a:rPr lang="zh-CN" altLang="en-US"/>
            </a:fld>
            <a:endParaRPr lang="en-US" altLang="zh-CN"/>
          </a:p>
        </p:txBody>
      </p:sp>
      <p:sp>
        <p:nvSpPr>
          <p:cNvPr id="14338" name="Rectangle 2"/>
          <p:cNvSpPr>
            <a:spLocks noGrp="1" noChangeArrowheads="1"/>
          </p:cNvSpPr>
          <p:nvPr>
            <p:ph type="title"/>
          </p:nvPr>
        </p:nvSpPr>
        <p:spPr>
          <a:xfrm>
            <a:off x="467544" y="-99392"/>
            <a:ext cx="7991475" cy="1311275"/>
          </a:xfrm>
        </p:spPr>
        <p:txBody>
          <a:bodyPr/>
          <a:lstStyle/>
          <a:p>
            <a:pPr algn="l"/>
            <a:r>
              <a:rPr lang="zh-CN" altLang="en-US" b="1" dirty="0">
                <a:latin typeface="华文细黑" panose="02010600040101010101" pitchFamily="2" charset="-122"/>
                <a:ea typeface="华文细黑" panose="02010600040101010101" pitchFamily="2" charset="-122"/>
              </a:rPr>
              <a:t>1.2 数字内容面临的威胁与分类</a:t>
            </a:r>
            <a:endParaRPr lang="zh-CN" altLang="en-US" dirty="0"/>
          </a:p>
        </p:txBody>
      </p:sp>
      <p:sp>
        <p:nvSpPr>
          <p:cNvPr id="14339" name="Rectangle 3"/>
          <p:cNvSpPr>
            <a:spLocks noGrp="1" noChangeArrowheads="1"/>
          </p:cNvSpPr>
          <p:nvPr>
            <p:ph type="body" idx="1"/>
          </p:nvPr>
        </p:nvSpPr>
        <p:spPr>
          <a:xfrm>
            <a:off x="614437" y="1484784"/>
            <a:ext cx="7773987" cy="4398962"/>
          </a:xfrm>
        </p:spPr>
        <p:txBody>
          <a:bodyPr/>
          <a:lstStyle/>
          <a:p>
            <a:pPr marL="609600" indent="-609600"/>
            <a:r>
              <a:rPr lang="zh-CN" altLang="en-US" b="1" dirty="0" smtClean="0">
                <a:latin typeface="华文细黑" panose="02010600040101010101" pitchFamily="2" charset="-122"/>
                <a:ea typeface="华文细黑" panose="02010600040101010101" pitchFamily="2" charset="-122"/>
              </a:rPr>
              <a:t>非法</a:t>
            </a:r>
            <a:r>
              <a:rPr lang="zh-CN" altLang="en-US" b="1" dirty="0">
                <a:latin typeface="华文细黑" panose="02010600040101010101" pitchFamily="2" charset="-122"/>
                <a:ea typeface="华文细黑" panose="02010600040101010101" pitchFamily="2" charset="-122"/>
              </a:rPr>
              <a:t>数字内容的</a:t>
            </a:r>
            <a:r>
              <a:rPr lang="zh-CN" altLang="en-US" b="1" dirty="0" smtClean="0">
                <a:latin typeface="华文细黑" panose="02010600040101010101" pitchFamily="2" charset="-122"/>
                <a:ea typeface="华文细黑" panose="02010600040101010101" pitchFamily="2" charset="-122"/>
              </a:rPr>
              <a:t>威胁</a:t>
            </a:r>
            <a:endParaRPr lang="en-US" altLang="zh-CN" b="1" dirty="0" smtClean="0">
              <a:latin typeface="华文细黑" panose="02010600040101010101" pitchFamily="2" charset="-122"/>
              <a:ea typeface="华文细黑" panose="02010600040101010101" pitchFamily="2" charset="-122"/>
            </a:endParaRPr>
          </a:p>
          <a:p>
            <a:pPr marL="609600" indent="-609600"/>
            <a:endParaRPr lang="zh-CN" altLang="en-US"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dirty="0"/>
          </a:p>
        </p:txBody>
      </p:sp>
      <p:pic>
        <p:nvPicPr>
          <p:cNvPr id="471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1412776"/>
            <a:ext cx="7560840" cy="509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a:xfrm>
            <a:off x="467544" y="620688"/>
            <a:ext cx="8229600" cy="633412"/>
          </a:xfrm>
        </p:spPr>
        <p:txBody>
          <a:bodyPr>
            <a:noAutofit/>
          </a:bodyPr>
          <a:lstStyle/>
          <a:p>
            <a:pPr>
              <a:defRPr/>
            </a:pPr>
            <a:r>
              <a:rPr lang="en-US" altLang="zh-CN" b="1" dirty="0" smtClean="0">
                <a:ea typeface="宋体" panose="02010600030101010101" pitchFamily="2" charset="-122"/>
              </a:rPr>
              <a:t>1.3 </a:t>
            </a:r>
            <a:r>
              <a:rPr lang="zh-CN" altLang="en-US" b="1" dirty="0" smtClean="0">
                <a:ea typeface="宋体" panose="02010600030101010101" pitchFamily="2" charset="-122"/>
              </a:rPr>
              <a:t>数字内容安全技术</a:t>
            </a:r>
            <a:endParaRPr lang="zh-CN" altLang="en-US" b="1" dirty="0">
              <a:ea typeface="宋体" panose="02010600030101010101" pitchFamily="2" charset="-122"/>
            </a:endParaRPr>
          </a:p>
        </p:txBody>
      </p:sp>
      <p:sp>
        <p:nvSpPr>
          <p:cNvPr id="4099" name="内容占位符 2"/>
          <p:cNvSpPr>
            <a:spLocks noGrp="1"/>
          </p:cNvSpPr>
          <p:nvPr>
            <p:ph idx="1"/>
          </p:nvPr>
        </p:nvSpPr>
        <p:spPr>
          <a:xfrm>
            <a:off x="457200" y="1600200"/>
            <a:ext cx="8229600" cy="2471738"/>
          </a:xfrm>
        </p:spPr>
        <p:txBody>
          <a:bodyPr/>
          <a:lstStyle/>
          <a:p>
            <a:pPr eaLnBrk="1" hangingPunct="1"/>
            <a:r>
              <a:rPr lang="zh-CN" altLang="en-US" sz="2800" b="1" dirty="0" smtClean="0"/>
              <a:t>数字内容安全技术有两方面内容</a:t>
            </a:r>
            <a:r>
              <a:rPr lang="en-US" altLang="zh-CN" sz="2800" b="1" dirty="0" smtClean="0"/>
              <a:t>:</a:t>
            </a:r>
            <a:endParaRPr lang="en-US" altLang="zh-CN" sz="2800" b="1" dirty="0" smtClean="0"/>
          </a:p>
          <a:p>
            <a:pPr lvl="1" eaLnBrk="1" hangingPunct="1"/>
            <a:r>
              <a:rPr lang="zh-CN" altLang="en-US" b="1" dirty="0" smtClean="0">
                <a:latin typeface="楷体_GB2312" pitchFamily="49" charset="-122"/>
                <a:ea typeface="楷体_GB2312" pitchFamily="49" charset="-122"/>
              </a:rPr>
              <a:t>一方面是指针对合法的信息内容加以安全保护，如对合法的音像制品及软件的</a:t>
            </a:r>
            <a:r>
              <a:rPr lang="zh-CN" altLang="en-US" b="1" dirty="0" smtClean="0">
                <a:solidFill>
                  <a:srgbClr val="FF0000"/>
                </a:solidFill>
                <a:latin typeface="楷体_GB2312" pitchFamily="49" charset="-122"/>
                <a:ea typeface="楷体_GB2312" pitchFamily="49" charset="-122"/>
              </a:rPr>
              <a:t>版权保护</a:t>
            </a:r>
            <a:r>
              <a:rPr lang="zh-CN" altLang="en-US" b="1" dirty="0" smtClean="0">
                <a:latin typeface="楷体_GB2312" pitchFamily="49" charset="-122"/>
                <a:ea typeface="楷体_GB2312" pitchFamily="49" charset="-122"/>
              </a:rPr>
              <a:t>；</a:t>
            </a:r>
            <a:endParaRPr lang="en-US" altLang="zh-CN" b="1" dirty="0" smtClean="0">
              <a:latin typeface="楷体_GB2312" pitchFamily="49" charset="-122"/>
              <a:ea typeface="楷体_GB2312" pitchFamily="49" charset="-122"/>
            </a:endParaRPr>
          </a:p>
          <a:p>
            <a:pPr lvl="1" eaLnBrk="1" hangingPunct="1"/>
            <a:r>
              <a:rPr lang="zh-CN" altLang="en-US" b="1" dirty="0" smtClean="0">
                <a:latin typeface="楷体_GB2312" pitchFamily="49" charset="-122"/>
                <a:ea typeface="楷体_GB2312" pitchFamily="49" charset="-122"/>
              </a:rPr>
              <a:t>另一方面是指针对非法的信息内容实施监管，如对网络色情</a:t>
            </a:r>
            <a:r>
              <a:rPr lang="zh-CN" altLang="en-US" b="1" dirty="0" smtClean="0">
                <a:solidFill>
                  <a:srgbClr val="FF0000"/>
                </a:solidFill>
                <a:latin typeface="楷体_GB2312" pitchFamily="49" charset="-122"/>
                <a:ea typeface="楷体_GB2312" pitchFamily="49" charset="-122"/>
              </a:rPr>
              <a:t>信息的过滤</a:t>
            </a:r>
            <a:r>
              <a:rPr lang="zh-CN" altLang="en-US" b="1" dirty="0" smtClean="0">
                <a:latin typeface="楷体_GB2312" pitchFamily="49" charset="-122"/>
                <a:ea typeface="楷体_GB2312" pitchFamily="49" charset="-122"/>
              </a:rPr>
              <a:t>等。</a:t>
            </a:r>
            <a:endParaRPr lang="zh-CN" altLang="zh-CN" b="1" dirty="0" smtClean="0">
              <a:latin typeface="楷体_GB2312" pitchFamily="49" charset="-122"/>
              <a:ea typeface="楷体_GB2312" pitchFamily="49" charset="-122"/>
            </a:endParaRPr>
          </a:p>
          <a:p>
            <a:pPr eaLnBrk="1" hangingPunct="1"/>
            <a:endParaRPr lang="zh-CN" altLang="en-US" sz="2800" dirty="0" smtClean="0"/>
          </a:p>
        </p:txBody>
      </p:sp>
      <p:graphicFrame>
        <p:nvGraphicFramePr>
          <p:cNvPr id="3" name="图示 2"/>
          <p:cNvGraphicFramePr/>
          <p:nvPr/>
        </p:nvGraphicFramePr>
        <p:xfrm>
          <a:off x="2604120" y="3861048"/>
          <a:ext cx="4128120" cy="23042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Effect transition="in" filter="box(in)">
                                      <p:cBhvr>
                                        <p:cTn id="7" dur="500"/>
                                        <p:tgtEl>
                                          <p:spTgt spid="40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99">
                                            <p:txEl>
                                              <p:pRg st="2" end="2"/>
                                            </p:txEl>
                                          </p:spTgt>
                                        </p:tgtEl>
                                        <p:attrNameLst>
                                          <p:attrName>style.visibility</p:attrName>
                                        </p:attrNameLst>
                                      </p:cBhvr>
                                      <p:to>
                                        <p:strVal val="visible"/>
                                      </p:to>
                                    </p:set>
                                    <p:animEffect transition="in" filter="box(in)">
                                      <p:cBhvr>
                                        <p:cTn id="12"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285750" y="404664"/>
            <a:ext cx="8229600" cy="847725"/>
          </a:xfrm>
        </p:spPr>
        <p:txBody>
          <a:bodyPr/>
          <a:lstStyle/>
          <a:p>
            <a:r>
              <a:rPr lang="zh-CN" altLang="en-US" b="1" dirty="0" smtClean="0">
                <a:ea typeface="宋体" panose="02010600030101010101" pitchFamily="2" charset="-122"/>
              </a:rPr>
              <a:t> </a:t>
            </a:r>
            <a:r>
              <a:rPr lang="en-US" altLang="zh-CN" b="1" dirty="0" smtClean="0">
                <a:ea typeface="宋体" panose="02010600030101010101" pitchFamily="2" charset="-122"/>
              </a:rPr>
              <a:t>1.3.1 </a:t>
            </a:r>
            <a:r>
              <a:rPr lang="zh-CN" altLang="en-US" b="1" dirty="0" smtClean="0">
                <a:ea typeface="宋体" panose="02010600030101010101" pitchFamily="2" charset="-122"/>
              </a:rPr>
              <a:t>内容</a:t>
            </a:r>
            <a:r>
              <a:rPr lang="zh-CN" altLang="en-US" b="1" dirty="0">
                <a:ea typeface="宋体" panose="02010600030101010101" pitchFamily="2" charset="-122"/>
              </a:rPr>
              <a:t>保护</a:t>
            </a:r>
            <a:endParaRPr lang="zh-CN" altLang="en-US" b="1" dirty="0">
              <a:ea typeface="宋体" panose="02010600030101010101" pitchFamily="2" charset="-122"/>
            </a:endParaRPr>
          </a:p>
        </p:txBody>
      </p:sp>
      <p:sp>
        <p:nvSpPr>
          <p:cNvPr id="5123" name="内容占位符 2"/>
          <p:cNvSpPr>
            <a:spLocks noGrp="1"/>
          </p:cNvSpPr>
          <p:nvPr>
            <p:ph idx="1"/>
          </p:nvPr>
        </p:nvSpPr>
        <p:spPr>
          <a:xfrm>
            <a:off x="571500" y="1643063"/>
            <a:ext cx="8229600" cy="4857750"/>
          </a:xfrm>
        </p:spPr>
        <p:txBody>
          <a:bodyPr/>
          <a:lstStyle/>
          <a:p>
            <a:pPr eaLnBrk="1" hangingPunct="1">
              <a:lnSpc>
                <a:spcPts val="3200"/>
              </a:lnSpc>
            </a:pPr>
            <a:r>
              <a:rPr lang="zh-CN" altLang="en-US" sz="2400" b="1" dirty="0" smtClean="0"/>
              <a:t>互联网的发展与普及使电子出版物的传播和交易变得便捷</a:t>
            </a:r>
            <a:r>
              <a:rPr lang="en-US" altLang="zh-CN" sz="2400" b="1" dirty="0" smtClean="0"/>
              <a:t>,</a:t>
            </a:r>
            <a:r>
              <a:rPr lang="zh-CN" altLang="en-US" sz="2400" b="1" dirty="0" smtClean="0"/>
              <a:t>侵权盗版活动也呈日益猖獗之势。</a:t>
            </a:r>
            <a:endParaRPr lang="en-US" altLang="zh-CN" sz="2400" b="1" dirty="0" smtClean="0"/>
          </a:p>
          <a:p>
            <a:pPr eaLnBrk="1" hangingPunct="1">
              <a:lnSpc>
                <a:spcPts val="3200"/>
              </a:lnSpc>
            </a:pPr>
            <a:r>
              <a:rPr lang="zh-CN" altLang="en-US" sz="2400" b="1" dirty="0" smtClean="0"/>
              <a:t>为了打击盗版犯罪</a:t>
            </a:r>
            <a:endParaRPr lang="en-US" altLang="zh-CN" sz="2400" b="1" dirty="0" smtClean="0"/>
          </a:p>
          <a:p>
            <a:pPr lvl="1" eaLnBrk="1" hangingPunct="1">
              <a:lnSpc>
                <a:spcPts val="3200"/>
              </a:lnSpc>
            </a:pPr>
            <a:r>
              <a:rPr lang="zh-CN" altLang="en-US" b="1" dirty="0" smtClean="0">
                <a:latin typeface="楷体_GB2312" pitchFamily="49" charset="-122"/>
                <a:ea typeface="楷体_GB2312" pitchFamily="49" charset="-122"/>
              </a:rPr>
              <a:t>一方面要通过</a:t>
            </a:r>
            <a:r>
              <a:rPr lang="zh-CN" altLang="en-US" b="1" dirty="0" smtClean="0">
                <a:solidFill>
                  <a:srgbClr val="FF0000"/>
                </a:solidFill>
                <a:latin typeface="楷体_GB2312" pitchFamily="49" charset="-122"/>
                <a:ea typeface="楷体_GB2312" pitchFamily="49" charset="-122"/>
              </a:rPr>
              <a:t>立法</a:t>
            </a:r>
            <a:r>
              <a:rPr lang="zh-CN" altLang="en-US" b="1" dirty="0" smtClean="0">
                <a:latin typeface="楷体_GB2312" pitchFamily="49" charset="-122"/>
                <a:ea typeface="楷体_GB2312" pitchFamily="49" charset="-122"/>
              </a:rPr>
              <a:t>来加强对知识产权的保护。</a:t>
            </a:r>
            <a:endParaRPr lang="en-US" altLang="zh-CN" b="1" dirty="0" smtClean="0">
              <a:latin typeface="楷体_GB2312" pitchFamily="49" charset="-122"/>
              <a:ea typeface="楷体_GB2312" pitchFamily="49" charset="-122"/>
            </a:endParaRPr>
          </a:p>
          <a:p>
            <a:pPr lvl="1" eaLnBrk="1" hangingPunct="1">
              <a:lnSpc>
                <a:spcPts val="3200"/>
              </a:lnSpc>
            </a:pPr>
            <a:r>
              <a:rPr lang="zh-CN" altLang="en-US" b="1" dirty="0" smtClean="0">
                <a:latin typeface="楷体_GB2312" pitchFamily="49" charset="-122"/>
                <a:ea typeface="楷体_GB2312" pitchFamily="49" charset="-122"/>
              </a:rPr>
              <a:t>另一方面要有</a:t>
            </a:r>
            <a:r>
              <a:rPr lang="zh-CN" altLang="en-US" b="1" dirty="0" smtClean="0">
                <a:solidFill>
                  <a:srgbClr val="FF0000"/>
                </a:solidFill>
                <a:latin typeface="楷体_GB2312" pitchFamily="49" charset="-122"/>
                <a:ea typeface="楷体_GB2312" pitchFamily="49" charset="-122"/>
              </a:rPr>
              <a:t>先进的技术手段</a:t>
            </a:r>
            <a:r>
              <a:rPr lang="zh-CN" altLang="en-US" b="1" dirty="0" smtClean="0">
                <a:latin typeface="楷体_GB2312" pitchFamily="49" charset="-122"/>
                <a:ea typeface="楷体_GB2312" pitchFamily="49" charset="-122"/>
              </a:rPr>
              <a:t>来保障法律的实施。</a:t>
            </a:r>
            <a:endParaRPr lang="en-US" altLang="zh-CN" b="1" dirty="0" smtClean="0">
              <a:latin typeface="楷体_GB2312" pitchFamily="49" charset="-122"/>
              <a:ea typeface="楷体_GB2312" pitchFamily="49" charset="-122"/>
            </a:endParaRPr>
          </a:p>
          <a:p>
            <a:pPr eaLnBrk="1" hangingPunct="1">
              <a:lnSpc>
                <a:spcPts val="3200"/>
              </a:lnSpc>
            </a:pPr>
            <a:r>
              <a:rPr lang="zh-CN" altLang="en-US" sz="2400" b="1" dirty="0" smtClean="0"/>
              <a:t>针对内容保护技术大多数都是基于</a:t>
            </a:r>
            <a:r>
              <a:rPr lang="zh-CN" altLang="en-US" sz="2400" b="1" dirty="0" smtClean="0">
                <a:solidFill>
                  <a:srgbClr val="FF0000"/>
                </a:solidFill>
              </a:rPr>
              <a:t>密码学</a:t>
            </a:r>
            <a:r>
              <a:rPr lang="zh-CN" altLang="en-US" sz="2400" b="1" dirty="0" smtClean="0"/>
              <a:t>和</a:t>
            </a:r>
            <a:r>
              <a:rPr lang="zh-CN" altLang="en-US" sz="2400" b="1" dirty="0" smtClean="0">
                <a:solidFill>
                  <a:srgbClr val="FF0000"/>
                </a:solidFill>
              </a:rPr>
              <a:t>隐写术</a:t>
            </a:r>
            <a:r>
              <a:rPr lang="zh-CN" altLang="en-US" sz="2400" b="1" dirty="0" smtClean="0"/>
              <a:t>发展起来的</a:t>
            </a:r>
            <a:r>
              <a:rPr lang="en-US" altLang="zh-CN" sz="2400" b="1" dirty="0" smtClean="0"/>
              <a:t>:</a:t>
            </a:r>
            <a:endParaRPr lang="en-US" altLang="zh-CN" sz="2400" b="1" dirty="0" smtClean="0"/>
          </a:p>
          <a:p>
            <a:pPr lvl="1" eaLnBrk="1" hangingPunct="1">
              <a:lnSpc>
                <a:spcPts val="3200"/>
              </a:lnSpc>
            </a:pPr>
            <a:r>
              <a:rPr lang="zh-CN" altLang="en-US" b="1" dirty="0" smtClean="0">
                <a:latin typeface="楷体_GB2312" pitchFamily="49" charset="-122"/>
                <a:ea typeface="楷体_GB2312" pitchFamily="49" charset="-122"/>
              </a:rPr>
              <a:t>如</a:t>
            </a:r>
            <a:r>
              <a:rPr lang="zh-CN" altLang="en-US" b="1" dirty="0" smtClean="0">
                <a:solidFill>
                  <a:srgbClr val="FF0000"/>
                </a:solidFill>
                <a:latin typeface="楷体_GB2312" pitchFamily="49" charset="-122"/>
                <a:ea typeface="楷体_GB2312" pitchFamily="49" charset="-122"/>
              </a:rPr>
              <a:t>数据锁定</a:t>
            </a:r>
            <a:r>
              <a:rPr lang="zh-CN" altLang="en-US" b="1" dirty="0" smtClean="0">
                <a:latin typeface="楷体_GB2312" pitchFamily="49" charset="-122"/>
                <a:ea typeface="楷体_GB2312" pitchFamily="49" charset="-122"/>
              </a:rPr>
              <a:t>、</a:t>
            </a:r>
            <a:r>
              <a:rPr lang="zh-CN" altLang="en-US" b="1" dirty="0" smtClean="0">
                <a:solidFill>
                  <a:srgbClr val="FF0000"/>
                </a:solidFill>
                <a:latin typeface="楷体_GB2312" pitchFamily="49" charset="-122"/>
                <a:ea typeface="楷体_GB2312" pitchFamily="49" charset="-122"/>
              </a:rPr>
              <a:t>隐写标记</a:t>
            </a:r>
            <a:r>
              <a:rPr lang="zh-CN" altLang="en-US" b="1" dirty="0" smtClean="0">
                <a:latin typeface="楷体_GB2312" pitchFamily="49" charset="-122"/>
                <a:ea typeface="楷体_GB2312" pitchFamily="49" charset="-122"/>
              </a:rPr>
              <a:t>、</a:t>
            </a:r>
            <a:r>
              <a:rPr lang="zh-CN" altLang="en-US" b="1" dirty="0" smtClean="0">
                <a:solidFill>
                  <a:srgbClr val="FF0000"/>
                </a:solidFill>
                <a:latin typeface="楷体_GB2312" pitchFamily="49" charset="-122"/>
                <a:ea typeface="楷体_GB2312" pitchFamily="49" charset="-122"/>
              </a:rPr>
              <a:t>数字水印</a:t>
            </a:r>
            <a:r>
              <a:rPr lang="zh-CN" altLang="en-US" b="1" dirty="0" smtClean="0">
                <a:latin typeface="楷体_GB2312" pitchFamily="49" charset="-122"/>
                <a:ea typeface="楷体_GB2312" pitchFamily="49" charset="-122"/>
              </a:rPr>
              <a:t>和</a:t>
            </a:r>
            <a:r>
              <a:rPr lang="zh-CN" altLang="en-US" b="1" dirty="0" smtClean="0">
                <a:solidFill>
                  <a:srgbClr val="FF0000"/>
                </a:solidFill>
                <a:latin typeface="楷体_GB2312" pitchFamily="49" charset="-122"/>
                <a:ea typeface="楷体_GB2312" pitchFamily="49" charset="-122"/>
              </a:rPr>
              <a:t>数字版权管理</a:t>
            </a:r>
            <a:r>
              <a:rPr lang="en-US" altLang="zh-CN" b="1" dirty="0" smtClean="0">
                <a:solidFill>
                  <a:srgbClr val="FF0000"/>
                </a:solidFill>
                <a:latin typeface="楷体_GB2312" pitchFamily="49" charset="-122"/>
                <a:ea typeface="楷体_GB2312" pitchFamily="49" charset="-122"/>
              </a:rPr>
              <a:t>DRM</a:t>
            </a:r>
            <a:r>
              <a:rPr lang="zh-CN" altLang="en-US" b="1" dirty="0" smtClean="0">
                <a:latin typeface="楷体_GB2312" pitchFamily="49" charset="-122"/>
                <a:ea typeface="楷体_GB2312" pitchFamily="49" charset="-122"/>
              </a:rPr>
              <a:t>等技术，其中最具有发展前景和实用价值的是数字水印和数字版权管理。</a:t>
            </a:r>
            <a:endParaRPr lang="zh-CN" altLang="zh-CN" b="1" dirty="0"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ox(in)">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box(in)">
                                      <p:cBhvr>
                                        <p:cTn id="12" dur="500"/>
                                        <p:tgtEl>
                                          <p:spTgt spid="512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animEffect transition="in" filter="box(in)">
                                      <p:cBhvr>
                                        <p:cTn id="15" dur="500"/>
                                        <p:tgtEl>
                                          <p:spTgt spid="5123">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5123">
                                            <p:txEl>
                                              <p:pRg st="3" end="3"/>
                                            </p:txEl>
                                          </p:spTgt>
                                        </p:tgtEl>
                                        <p:attrNameLst>
                                          <p:attrName>style.visibility</p:attrName>
                                        </p:attrNameLst>
                                      </p:cBhvr>
                                      <p:to>
                                        <p:strVal val="visible"/>
                                      </p:to>
                                    </p:set>
                                    <p:animEffect transition="in" filter="box(in)">
                                      <p:cBhvr>
                                        <p:cTn id="18" dur="500"/>
                                        <p:tgtEl>
                                          <p:spTgt spid="512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5123">
                                            <p:txEl>
                                              <p:pRg st="4" end="4"/>
                                            </p:txEl>
                                          </p:spTgt>
                                        </p:tgtEl>
                                        <p:attrNameLst>
                                          <p:attrName>style.visibility</p:attrName>
                                        </p:attrNameLst>
                                      </p:cBhvr>
                                      <p:to>
                                        <p:strVal val="visible"/>
                                      </p:to>
                                    </p:set>
                                    <p:animEffect transition="in" filter="box(in)">
                                      <p:cBhvr>
                                        <p:cTn id="23" dur="500"/>
                                        <p:tgtEl>
                                          <p:spTgt spid="5123">
                                            <p:txEl>
                                              <p:pRg st="4" end="4"/>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5123">
                                            <p:txEl>
                                              <p:pRg st="5" end="5"/>
                                            </p:txEl>
                                          </p:spTgt>
                                        </p:tgtEl>
                                        <p:attrNameLst>
                                          <p:attrName>style.visibility</p:attrName>
                                        </p:attrNameLst>
                                      </p:cBhvr>
                                      <p:to>
                                        <p:strVal val="visible"/>
                                      </p:to>
                                    </p:set>
                                    <p:animEffect transition="in" filter="box(in)">
                                      <p:cBhvr>
                                        <p:cTn id="26" dur="500"/>
                                        <p:tgtEl>
                                          <p:spTgt spid="51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r>
              <a:rPr lang="zh-CN" altLang="en-US" b="1" dirty="0" smtClean="0">
                <a:ea typeface="宋体" panose="02010600030101010101" pitchFamily="2" charset="-122"/>
              </a:rPr>
              <a:t>主要内容</a:t>
            </a:r>
            <a:endParaRPr lang="zh-CN" altLang="en-US" b="1" dirty="0">
              <a:ea typeface="宋体" panose="02010600030101010101" pitchFamily="2" charset="-122"/>
            </a:endParaRPr>
          </a:p>
        </p:txBody>
      </p:sp>
      <p:sp>
        <p:nvSpPr>
          <p:cNvPr id="445443" name="Rectangle 3"/>
          <p:cNvSpPr>
            <a:spLocks noGrp="1" noChangeArrowheads="1"/>
          </p:cNvSpPr>
          <p:nvPr>
            <p:ph type="body" idx="1"/>
          </p:nvPr>
        </p:nvSpPr>
        <p:spPr>
          <a:xfrm>
            <a:off x="566738" y="1268760"/>
            <a:ext cx="8001000" cy="4267200"/>
          </a:xfrm>
        </p:spPr>
        <p:txBody>
          <a:bodyPr/>
          <a:lstStyle/>
          <a:p>
            <a:pPr>
              <a:lnSpc>
                <a:spcPct val="80000"/>
              </a:lnSpc>
            </a:pPr>
            <a:endParaRPr lang="zh-CN" altLang="en-US" sz="2400" dirty="0"/>
          </a:p>
          <a:p>
            <a:pPr>
              <a:lnSpc>
                <a:spcPct val="80000"/>
              </a:lnSpc>
            </a:pPr>
            <a:r>
              <a:rPr lang="zh-CN" altLang="en-US" sz="2400" b="1" dirty="0"/>
              <a:t>数字内容的特征、功能及其分类</a:t>
            </a:r>
            <a:endParaRPr lang="zh-CN" altLang="en-US" sz="2400" b="1" dirty="0"/>
          </a:p>
          <a:p>
            <a:pPr>
              <a:lnSpc>
                <a:spcPct val="80000"/>
              </a:lnSpc>
            </a:pPr>
            <a:endParaRPr lang="zh-CN" altLang="en-US" sz="2400" b="1" dirty="0"/>
          </a:p>
          <a:p>
            <a:pPr>
              <a:lnSpc>
                <a:spcPct val="80000"/>
              </a:lnSpc>
            </a:pPr>
            <a:r>
              <a:rPr lang="zh-CN" altLang="en-US" sz="2400" b="1" dirty="0"/>
              <a:t>数字内容所面临的威胁</a:t>
            </a:r>
            <a:endParaRPr lang="zh-CN" altLang="en-US" sz="2400" b="1" dirty="0"/>
          </a:p>
          <a:p>
            <a:pPr>
              <a:lnSpc>
                <a:spcPct val="80000"/>
              </a:lnSpc>
            </a:pPr>
            <a:endParaRPr lang="zh-CN" altLang="en-US" sz="2400" b="1" dirty="0"/>
          </a:p>
          <a:p>
            <a:pPr>
              <a:lnSpc>
                <a:spcPct val="80000"/>
              </a:lnSpc>
            </a:pPr>
            <a:r>
              <a:rPr lang="zh-CN" altLang="en-US" sz="2400" b="1" dirty="0"/>
              <a:t>数字内容安全技术</a:t>
            </a:r>
            <a:endParaRPr lang="zh-CN" altLang="en-US" sz="2400" b="1" dirty="0"/>
          </a:p>
          <a:p>
            <a:pPr>
              <a:lnSpc>
                <a:spcPct val="80000"/>
              </a:lnSpc>
            </a:pPr>
            <a:endParaRPr lang="zh-CN" altLang="en-US" sz="2400" dirty="0"/>
          </a:p>
          <a:p>
            <a:pPr>
              <a:lnSpc>
                <a:spcPct val="80000"/>
              </a:lnSpc>
            </a:pPr>
            <a:endParaRPr lang="zh-CN" alt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FED9CEF-3FD2-459F-AF4D-523EFCF059C2}" type="slidenum">
              <a:rPr lang="zh-CN" altLang="en-US"/>
            </a:fld>
            <a:endParaRPr lang="en-US" altLang="zh-CN"/>
          </a:p>
        </p:txBody>
      </p:sp>
      <p:sp>
        <p:nvSpPr>
          <p:cNvPr id="16387" name="Rectangle 3"/>
          <p:cNvSpPr>
            <a:spLocks noGrp="1" noChangeArrowheads="1"/>
          </p:cNvSpPr>
          <p:nvPr>
            <p:ph type="body" idx="1"/>
          </p:nvPr>
        </p:nvSpPr>
        <p:spPr>
          <a:xfrm>
            <a:off x="107505" y="1340768"/>
            <a:ext cx="9036496" cy="2664296"/>
          </a:xfrm>
        </p:spPr>
        <p:txBody>
          <a:bodyPr/>
          <a:lstStyle/>
          <a:p>
            <a:pPr eaLnBrk="1" hangingPunct="1">
              <a:lnSpc>
                <a:spcPct val="80000"/>
              </a:lnSpc>
            </a:pPr>
            <a:r>
              <a:rPr lang="zh-CN" altLang="en-US" b="1" dirty="0" smtClean="0">
                <a:latin typeface="楷体_GB2312" pitchFamily="49" charset="-122"/>
                <a:ea typeface="楷体_GB2312" pitchFamily="49" charset="-122"/>
              </a:rPr>
              <a:t>数字</a:t>
            </a:r>
            <a:r>
              <a:rPr lang="zh-CN" altLang="en-US" b="1" dirty="0">
                <a:latin typeface="楷体_GB2312" pitchFamily="49" charset="-122"/>
                <a:ea typeface="楷体_GB2312" pitchFamily="49" charset="-122"/>
              </a:rPr>
              <a:t>内容安全技术</a:t>
            </a:r>
            <a:endParaRPr lang="zh-CN" altLang="en-US" b="1" dirty="0">
              <a:latin typeface="楷体_GB2312" pitchFamily="49" charset="-122"/>
              <a:ea typeface="楷体_GB2312" pitchFamily="49" charset="-122"/>
            </a:endParaRPr>
          </a:p>
          <a:p>
            <a:pPr lvl="1" eaLnBrk="1" hangingPunct="1">
              <a:lnSpc>
                <a:spcPts val="3200"/>
              </a:lnSpc>
            </a:pPr>
            <a:r>
              <a:rPr lang="zh-CN" altLang="en-US" sz="2000" b="1" dirty="0" smtClean="0">
                <a:latin typeface="楷体_GB2312" pitchFamily="49" charset="-122"/>
                <a:ea typeface="楷体_GB2312" pitchFamily="49" charset="-122"/>
              </a:rPr>
              <a:t>采用</a:t>
            </a:r>
            <a:r>
              <a:rPr lang="zh-CN" altLang="en-US" sz="2000" b="1" dirty="0">
                <a:latin typeface="楷体_GB2312" pitchFamily="49" charset="-122"/>
                <a:ea typeface="楷体_GB2312" pitchFamily="49" charset="-122"/>
              </a:rPr>
              <a:t>密码技术保证数字内容的机密性、完整性、</a:t>
            </a:r>
            <a:r>
              <a:rPr lang="zh-CN" altLang="en-US" sz="2000" b="1" dirty="0" smtClean="0">
                <a:latin typeface="楷体_GB2312" pitchFamily="49" charset="-122"/>
                <a:ea typeface="楷体_GB2312" pitchFamily="49" charset="-122"/>
              </a:rPr>
              <a:t>可用性</a:t>
            </a:r>
            <a:r>
              <a:rPr lang="zh-CN" altLang="en-US" sz="2000" b="1" dirty="0">
                <a:latin typeface="楷体_GB2312" pitchFamily="49" charset="-122"/>
                <a:ea typeface="楷体_GB2312" pitchFamily="49" charset="-122"/>
              </a:rPr>
              <a:t>和不可否认性。</a:t>
            </a:r>
            <a:endParaRPr lang="zh-CN" altLang="en-US" sz="2000" b="1" dirty="0">
              <a:latin typeface="楷体_GB2312" pitchFamily="49" charset="-122"/>
              <a:ea typeface="楷体_GB2312" pitchFamily="49" charset="-122"/>
            </a:endParaRPr>
          </a:p>
          <a:p>
            <a:pPr lvl="1" eaLnBrk="1" hangingPunct="1">
              <a:lnSpc>
                <a:spcPts val="3200"/>
              </a:lnSpc>
            </a:pPr>
            <a:r>
              <a:rPr lang="zh-CN" altLang="en-US" sz="2000" b="1" dirty="0" smtClean="0">
                <a:latin typeface="楷体_GB2312" pitchFamily="49" charset="-122"/>
                <a:ea typeface="楷体_GB2312" pitchFamily="49" charset="-122"/>
                <a:sym typeface="Arial" panose="020B0604020202020204" pitchFamily="34" charset="0"/>
              </a:rPr>
              <a:t>基于</a:t>
            </a:r>
            <a:r>
              <a:rPr lang="zh-CN" altLang="en-US" sz="2000" b="1" dirty="0">
                <a:latin typeface="楷体_GB2312" pitchFamily="49" charset="-122"/>
                <a:ea typeface="楷体_GB2312" pitchFamily="49" charset="-122"/>
                <a:sym typeface="Arial" panose="020B0604020202020204" pitchFamily="34" charset="0"/>
              </a:rPr>
              <a:t>信息隐藏与数字水印的数字内容安全技术</a:t>
            </a:r>
            <a:endParaRPr lang="zh-CN" altLang="en-US" sz="2000" b="1" dirty="0">
              <a:latin typeface="楷体_GB2312" pitchFamily="49" charset="-122"/>
              <a:ea typeface="楷体_GB2312" pitchFamily="49" charset="-122"/>
              <a:sym typeface="Arial" panose="020B0604020202020204" pitchFamily="34" charset="0"/>
            </a:endParaRPr>
          </a:p>
          <a:p>
            <a:pPr lvl="2" eaLnBrk="1" hangingPunct="1">
              <a:lnSpc>
                <a:spcPts val="3200"/>
              </a:lnSpc>
            </a:pPr>
            <a:r>
              <a:rPr lang="zh-CN" altLang="en-US" sz="2000" b="1" dirty="0" smtClean="0">
                <a:latin typeface="楷体_GB2312" pitchFamily="49" charset="-122"/>
                <a:ea typeface="楷体_GB2312" pitchFamily="49" charset="-122"/>
                <a:sym typeface="Arial" panose="020B0604020202020204" pitchFamily="34" charset="0"/>
              </a:rPr>
              <a:t>将</a:t>
            </a:r>
            <a:r>
              <a:rPr lang="zh-CN" altLang="en-US" sz="2000" b="1" dirty="0">
                <a:latin typeface="楷体_GB2312" pitchFamily="49" charset="-122"/>
                <a:ea typeface="楷体_GB2312" pitchFamily="49" charset="-122"/>
                <a:sym typeface="Arial" panose="020B0604020202020204" pitchFamily="34" charset="0"/>
              </a:rPr>
              <a:t>重要信息嵌入到没有安全要求的载体中，通过</a:t>
            </a:r>
            <a:r>
              <a:rPr lang="zh-CN" altLang="en-US" sz="2000" b="1" dirty="0" smtClean="0">
                <a:latin typeface="楷体_GB2312" pitchFamily="49" charset="-122"/>
                <a:ea typeface="楷体_GB2312" pitchFamily="49" charset="-122"/>
                <a:sym typeface="Arial" panose="020B0604020202020204" pitchFamily="34" charset="0"/>
              </a:rPr>
              <a:t>隐藏重要</a:t>
            </a:r>
            <a:r>
              <a:rPr lang="zh-CN" altLang="en-US" sz="2000" b="1" dirty="0">
                <a:latin typeface="楷体_GB2312" pitchFamily="49" charset="-122"/>
                <a:ea typeface="楷体_GB2312" pitchFamily="49" charset="-122"/>
                <a:sym typeface="Arial" panose="020B0604020202020204" pitchFamily="34" charset="0"/>
              </a:rPr>
              <a:t>信息的存在性确保了信息的安全。</a:t>
            </a:r>
            <a:endParaRPr lang="zh-CN" altLang="en-US" sz="2000" b="1" dirty="0">
              <a:latin typeface="楷体_GB2312" pitchFamily="49" charset="-122"/>
              <a:ea typeface="楷体_GB2312" pitchFamily="49" charset="-122"/>
              <a:sym typeface="Arial" panose="020B0604020202020204" pitchFamily="34" charset="0"/>
            </a:endParaRPr>
          </a:p>
          <a:p>
            <a:pPr lvl="1" eaLnBrk="1" hangingPunct="1">
              <a:lnSpc>
                <a:spcPts val="3200"/>
              </a:lnSpc>
            </a:pPr>
            <a:r>
              <a:rPr lang="zh-CN" altLang="en-US" sz="2000" b="1" dirty="0" smtClean="0">
                <a:latin typeface="楷体_GB2312" pitchFamily="49" charset="-122"/>
                <a:ea typeface="楷体_GB2312" pitchFamily="49" charset="-122"/>
                <a:sym typeface="Arial" panose="020B0604020202020204" pitchFamily="34" charset="0"/>
              </a:rPr>
              <a:t>基于</a:t>
            </a:r>
            <a:r>
              <a:rPr lang="zh-CN" altLang="en-US" sz="2000" b="1" dirty="0">
                <a:latin typeface="楷体_GB2312" pitchFamily="49" charset="-122"/>
                <a:ea typeface="楷体_GB2312" pitchFamily="49" charset="-122"/>
                <a:sym typeface="Arial" panose="020B0604020202020204" pitchFamily="34" charset="0"/>
              </a:rPr>
              <a:t>数字取证的数字内容安全技术</a:t>
            </a:r>
            <a:endParaRPr lang="zh-CN" altLang="en-US" sz="2000" b="1" dirty="0">
              <a:latin typeface="楷体_GB2312" pitchFamily="49" charset="-122"/>
              <a:ea typeface="楷体_GB2312" pitchFamily="49" charset="-122"/>
              <a:sym typeface="Arial" panose="020B0604020202020204" pitchFamily="34" charset="0"/>
            </a:endParaRPr>
          </a:p>
          <a:p>
            <a:pPr lvl="2" eaLnBrk="1" hangingPunct="1">
              <a:lnSpc>
                <a:spcPts val="3200"/>
              </a:lnSpc>
            </a:pPr>
            <a:r>
              <a:rPr lang="zh-CN" altLang="en-US" sz="2000" b="1" dirty="0" smtClean="0">
                <a:latin typeface="楷体_GB2312" pitchFamily="49" charset="-122"/>
                <a:ea typeface="楷体_GB2312" pitchFamily="49" charset="-122"/>
                <a:sym typeface="Arial" panose="020B0604020202020204" pitchFamily="34" charset="0"/>
              </a:rPr>
              <a:t>通过</a:t>
            </a:r>
            <a:r>
              <a:rPr lang="zh-CN" altLang="en-US" sz="2000" b="1" dirty="0">
                <a:latin typeface="楷体_GB2312" pitchFamily="49" charset="-122"/>
                <a:ea typeface="楷体_GB2312" pitchFamily="49" charset="-122"/>
                <a:sym typeface="Arial" panose="020B0604020202020204" pitchFamily="34" charset="0"/>
              </a:rPr>
              <a:t>分析载体的特征来判断载体的真实性或来源。</a:t>
            </a:r>
            <a:endParaRPr lang="zh-CN" altLang="en-US" sz="2000" b="1" dirty="0">
              <a:latin typeface="楷体_GB2312" pitchFamily="49" charset="-122"/>
              <a:ea typeface="楷体_GB2312" pitchFamily="49" charset="-122"/>
              <a:sym typeface="Arial" panose="020B0604020202020204" pitchFamily="34" charset="0"/>
            </a:endParaRPr>
          </a:p>
        </p:txBody>
      </p:sp>
      <p:sp>
        <p:nvSpPr>
          <p:cNvPr id="5" name="标题 1"/>
          <p:cNvSpPr txBox="1"/>
          <p:nvPr/>
        </p:nvSpPr>
        <p:spPr bwMode="auto">
          <a:xfrm>
            <a:off x="285750" y="404664"/>
            <a:ext cx="8229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华文隶书" panose="02010800040101010101" pitchFamily="2" charset="-122"/>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zh-CN" altLang="en-US" b="1" dirty="0" smtClean="0">
                <a:ea typeface="宋体" panose="02010600030101010101" pitchFamily="2" charset="-122"/>
              </a:rPr>
              <a:t> 内容保护</a:t>
            </a:r>
            <a:endParaRPr lang="zh-CN" altLang="en-US" b="1" dirty="0">
              <a:ea typeface="宋体" panose="02010600030101010101" pitchFamily="2" charset="-122"/>
            </a:endParaRPr>
          </a:p>
        </p:txBody>
      </p:sp>
      <p:graphicFrame>
        <p:nvGraphicFramePr>
          <p:cNvPr id="2" name="图示 1"/>
          <p:cNvGraphicFramePr/>
          <p:nvPr/>
        </p:nvGraphicFramePr>
        <p:xfrm>
          <a:off x="2820144" y="4277320"/>
          <a:ext cx="4632176" cy="260806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7F478A1-F94C-4796-9577-94E718F50D17}" type="slidenum">
              <a:rPr lang="zh-CN" altLang="en-US"/>
            </a:fld>
            <a:endParaRPr lang="en-US" altLang="zh-CN"/>
          </a:p>
        </p:txBody>
      </p:sp>
      <p:sp>
        <p:nvSpPr>
          <p:cNvPr id="17411" name="Rectangle 3"/>
          <p:cNvSpPr>
            <a:spLocks noGrp="1" noChangeArrowheads="1"/>
          </p:cNvSpPr>
          <p:nvPr>
            <p:ph type="body" idx="1"/>
          </p:nvPr>
        </p:nvSpPr>
        <p:spPr>
          <a:xfrm>
            <a:off x="513556" y="1484784"/>
            <a:ext cx="8234908" cy="4541837"/>
          </a:xfrm>
        </p:spPr>
        <p:txBody>
          <a:bodyPr/>
          <a:lstStyle/>
          <a:p>
            <a:pPr eaLnBrk="1" hangingPunct="1">
              <a:lnSpc>
                <a:spcPct val="80000"/>
              </a:lnSpc>
            </a:pPr>
            <a:r>
              <a:rPr lang="zh-CN" altLang="en-US" b="1" dirty="0"/>
              <a:t>数字内容加密</a:t>
            </a:r>
            <a:r>
              <a:rPr lang="en-US" altLang="zh-CN" b="1" dirty="0"/>
              <a:t>/</a:t>
            </a:r>
            <a:r>
              <a:rPr lang="zh-CN" altLang="en-US" b="1" dirty="0"/>
              <a:t>解密      </a:t>
            </a:r>
            <a:endParaRPr lang="zh-CN" altLang="en-US" b="1" dirty="0"/>
          </a:p>
          <a:p>
            <a:pPr lvl="1" eaLnBrk="1" hangingPunct="1">
              <a:lnSpc>
                <a:spcPts val="3200"/>
              </a:lnSpc>
            </a:pPr>
            <a:r>
              <a:rPr lang="zh-CN" altLang="en-US" b="1" dirty="0">
                <a:latin typeface="楷体_GB2312" pitchFamily="49" charset="-122"/>
                <a:ea typeface="楷体_GB2312" pitchFamily="49" charset="-122"/>
                <a:sym typeface="Arial" panose="020B0604020202020204" pitchFamily="34" charset="0"/>
              </a:rPr>
              <a:t>数字内容加密就是按确定的加密变换方法对需要保护的数字内容作处理，使其变换称为难以识读的数据。其逆过程，即将密文按对应的解密变换方法恢复出现明文的过程称为解密</a:t>
            </a:r>
            <a:r>
              <a:rPr lang="zh-CN" altLang="en-US" b="1" dirty="0" smtClean="0">
                <a:latin typeface="楷体_GB2312" pitchFamily="49" charset="-122"/>
                <a:ea typeface="楷体_GB2312" pitchFamily="49" charset="-122"/>
                <a:sym typeface="Arial" panose="020B0604020202020204" pitchFamily="34" charset="0"/>
              </a:rPr>
              <a:t>。</a:t>
            </a:r>
            <a:endParaRPr lang="en-US" altLang="zh-CN" b="1" dirty="0" smtClean="0">
              <a:latin typeface="楷体_GB2312" pitchFamily="49" charset="-122"/>
              <a:ea typeface="楷体_GB2312" pitchFamily="49" charset="-122"/>
              <a:sym typeface="Arial" panose="020B0604020202020204" pitchFamily="34" charset="0"/>
            </a:endParaRPr>
          </a:p>
          <a:p>
            <a:pPr marL="471170" lvl="1" indent="0" eaLnBrk="1" hangingPunct="1">
              <a:lnSpc>
                <a:spcPts val="3200"/>
              </a:lnSpc>
              <a:buNone/>
            </a:pPr>
            <a:endParaRPr lang="en-US" altLang="zh-CN" b="1" dirty="0">
              <a:latin typeface="楷体_GB2312" pitchFamily="49" charset="-122"/>
              <a:ea typeface="楷体_GB2312" pitchFamily="49" charset="-122"/>
              <a:sym typeface="Arial" panose="020B0604020202020204" pitchFamily="34" charset="0"/>
            </a:endParaRPr>
          </a:p>
        </p:txBody>
      </p:sp>
      <p:sp>
        <p:nvSpPr>
          <p:cNvPr id="7" name="标题 1"/>
          <p:cNvSpPr txBox="1"/>
          <p:nvPr/>
        </p:nvSpPr>
        <p:spPr bwMode="auto">
          <a:xfrm>
            <a:off x="285750" y="404664"/>
            <a:ext cx="8229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华文隶书" panose="02010800040101010101" pitchFamily="2" charset="-122"/>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zh-CN" altLang="en-US" b="1" dirty="0" smtClean="0">
                <a:ea typeface="宋体" panose="02010600030101010101" pitchFamily="2" charset="-122"/>
              </a:rPr>
              <a:t>基于密码学的数字内容安全技术</a:t>
            </a:r>
            <a:endParaRPr lang="zh-CN" altLang="en-US" b="1"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7F478A1-F94C-4796-9577-94E718F50D17}" type="slidenum">
              <a:rPr lang="zh-CN" altLang="en-US"/>
            </a:fld>
            <a:endParaRPr lang="en-US" altLang="zh-CN"/>
          </a:p>
        </p:txBody>
      </p:sp>
      <p:sp>
        <p:nvSpPr>
          <p:cNvPr id="7" name="标题 1"/>
          <p:cNvSpPr txBox="1"/>
          <p:nvPr/>
        </p:nvSpPr>
        <p:spPr bwMode="auto">
          <a:xfrm>
            <a:off x="285750" y="404664"/>
            <a:ext cx="8229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华文隶书" panose="02010800040101010101" pitchFamily="2" charset="-122"/>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zh-CN" altLang="en-US" b="1" dirty="0" smtClean="0">
                <a:ea typeface="宋体" panose="02010600030101010101" pitchFamily="2" charset="-122"/>
              </a:rPr>
              <a:t>基于密码学的数字内容安全技术</a:t>
            </a:r>
            <a:endParaRPr lang="zh-CN" altLang="en-US" b="1" dirty="0">
              <a:ea typeface="宋体" panose="02010600030101010101" pitchFamily="2" charset="-122"/>
            </a:endParaRPr>
          </a:p>
        </p:txBody>
      </p:sp>
      <p:pic>
        <p:nvPicPr>
          <p:cNvPr id="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306181"/>
            <a:ext cx="7488832" cy="493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7F478A1-F94C-4796-9577-94E718F50D17}" type="slidenum">
              <a:rPr lang="zh-CN" altLang="en-US"/>
            </a:fld>
            <a:endParaRPr lang="en-US" altLang="zh-CN"/>
          </a:p>
        </p:txBody>
      </p:sp>
      <p:sp>
        <p:nvSpPr>
          <p:cNvPr id="17411" name="Rectangle 3"/>
          <p:cNvSpPr>
            <a:spLocks noGrp="1" noChangeArrowheads="1"/>
          </p:cNvSpPr>
          <p:nvPr>
            <p:ph type="body" idx="1"/>
          </p:nvPr>
        </p:nvSpPr>
        <p:spPr>
          <a:xfrm>
            <a:off x="513556" y="1484784"/>
            <a:ext cx="8234908" cy="4541837"/>
          </a:xfrm>
        </p:spPr>
        <p:txBody>
          <a:bodyPr/>
          <a:lstStyle/>
          <a:p>
            <a:pPr marL="609600" indent="-609600">
              <a:lnSpc>
                <a:spcPct val="90000"/>
              </a:lnSpc>
            </a:pPr>
            <a:r>
              <a:rPr lang="zh-CN" altLang="en-US" b="1" dirty="0">
                <a:latin typeface="华文细黑" panose="02010600040101010101" pitchFamily="2" charset="-122"/>
                <a:ea typeface="华文细黑" panose="02010600040101010101" pitchFamily="2" charset="-122"/>
              </a:rPr>
              <a:t>信息隐藏</a:t>
            </a:r>
            <a:r>
              <a:rPr lang="zh-CN" altLang="en-US" sz="2400" b="1" dirty="0" smtClean="0">
                <a:latin typeface="华文细黑" panose="02010600040101010101" pitchFamily="2" charset="-122"/>
                <a:ea typeface="华文细黑" panose="02010600040101010101" pitchFamily="2" charset="-122"/>
              </a:rPr>
              <a:t>     </a:t>
            </a:r>
            <a:endParaRPr lang="zh-CN" altLang="en-US" sz="2400" b="1" dirty="0">
              <a:latin typeface="华文细黑" panose="02010600040101010101" pitchFamily="2" charset="-122"/>
              <a:ea typeface="华文细黑" panose="02010600040101010101" pitchFamily="2" charset="-122"/>
            </a:endParaRPr>
          </a:p>
          <a:p>
            <a:pPr lvl="1" eaLnBrk="1" hangingPunct="1">
              <a:lnSpc>
                <a:spcPts val="3200"/>
              </a:lnSpc>
            </a:pPr>
            <a:r>
              <a:rPr lang="zh-CN" altLang="en-US" b="1" dirty="0" smtClean="0">
                <a:latin typeface="楷体_GB2312" pitchFamily="49" charset="-122"/>
                <a:ea typeface="楷体_GB2312" pitchFamily="49" charset="-122"/>
                <a:sym typeface="Arial" panose="020B0604020202020204" pitchFamily="34" charset="0"/>
              </a:rPr>
              <a:t>信息</a:t>
            </a:r>
            <a:r>
              <a:rPr lang="zh-CN" altLang="en-US" b="1" dirty="0">
                <a:latin typeface="楷体_GB2312" pitchFamily="49" charset="-122"/>
                <a:ea typeface="楷体_GB2312" pitchFamily="49" charset="-122"/>
                <a:sym typeface="Arial" panose="020B0604020202020204" pitchFamily="34" charset="0"/>
              </a:rPr>
              <a:t>隐藏是将秘密消息隐藏在其他消息中，从而</a:t>
            </a:r>
            <a:r>
              <a:rPr lang="zh-CN" altLang="en-US" b="1" dirty="0" smtClean="0">
                <a:latin typeface="楷体_GB2312" pitchFamily="49" charset="-122"/>
                <a:ea typeface="楷体_GB2312" pitchFamily="49" charset="-122"/>
                <a:sym typeface="Arial" panose="020B0604020202020204" pitchFamily="34" charset="0"/>
              </a:rPr>
              <a:t>隐藏</a:t>
            </a:r>
            <a:r>
              <a:rPr lang="zh-CN" altLang="en-US" b="1" dirty="0">
                <a:latin typeface="楷体_GB2312" pitchFamily="49" charset="-122"/>
                <a:ea typeface="楷体_GB2312" pitchFamily="49" charset="-122"/>
                <a:sym typeface="Arial" panose="020B0604020202020204" pitchFamily="34" charset="0"/>
              </a:rPr>
              <a:t>秘密信息。它是继加密技术之后，保护数字内容的</a:t>
            </a:r>
            <a:r>
              <a:rPr lang="zh-CN" altLang="en-US" b="1" dirty="0" smtClean="0">
                <a:latin typeface="楷体_GB2312" pitchFamily="49" charset="-122"/>
                <a:ea typeface="楷体_GB2312" pitchFamily="49" charset="-122"/>
                <a:sym typeface="Arial" panose="020B0604020202020204" pitchFamily="34" charset="0"/>
              </a:rPr>
              <a:t>又一</a:t>
            </a:r>
            <a:r>
              <a:rPr lang="zh-CN" altLang="en-US" b="1" dirty="0">
                <a:latin typeface="楷体_GB2312" pitchFamily="49" charset="-122"/>
                <a:ea typeface="楷体_GB2312" pitchFamily="49" charset="-122"/>
                <a:sym typeface="Arial" panose="020B0604020202020204" pitchFamily="34" charset="0"/>
              </a:rPr>
              <a:t>强有力的工具</a:t>
            </a:r>
            <a:r>
              <a:rPr lang="zh-CN" altLang="en-US" b="1" dirty="0" smtClean="0">
                <a:latin typeface="楷体_GB2312" pitchFamily="49" charset="-122"/>
                <a:ea typeface="楷体_GB2312" pitchFamily="49" charset="-122"/>
                <a:sym typeface="Arial" panose="020B0604020202020204" pitchFamily="34" charset="0"/>
              </a:rPr>
              <a:t>。</a:t>
            </a:r>
            <a:endParaRPr lang="en-US" altLang="zh-CN" b="1" dirty="0" smtClean="0">
              <a:latin typeface="楷体_GB2312" pitchFamily="49" charset="-122"/>
              <a:ea typeface="楷体_GB2312" pitchFamily="49" charset="-122"/>
              <a:sym typeface="Arial" panose="020B0604020202020204" pitchFamily="34" charset="0"/>
            </a:endParaRPr>
          </a:p>
          <a:p>
            <a:pPr lvl="1" eaLnBrk="1" hangingPunct="1">
              <a:lnSpc>
                <a:spcPts val="3200"/>
              </a:lnSpc>
            </a:pPr>
            <a:r>
              <a:rPr lang="zh-CN" altLang="en-US" b="1" dirty="0" smtClean="0">
                <a:latin typeface="楷体_GB2312" pitchFamily="49" charset="-122"/>
                <a:ea typeface="楷体_GB2312" pitchFamily="49" charset="-122"/>
                <a:sym typeface="Arial" panose="020B0604020202020204" pitchFamily="34" charset="0"/>
              </a:rPr>
              <a:t>发送者可以将秘密信息隐藏在公开的载体中，如报纸、图片、音乐、电影中。</a:t>
            </a:r>
            <a:endParaRPr lang="zh-CN" altLang="en-US" b="1" dirty="0">
              <a:latin typeface="楷体_GB2312" pitchFamily="49" charset="-122"/>
              <a:ea typeface="楷体_GB2312" pitchFamily="49" charset="-122"/>
            </a:endParaRPr>
          </a:p>
          <a:p>
            <a:pPr lvl="1" eaLnBrk="1" hangingPunct="1">
              <a:lnSpc>
                <a:spcPts val="3200"/>
              </a:lnSpc>
            </a:pPr>
            <a:endParaRPr lang="en-US" altLang="zh-CN" b="1" dirty="0" smtClean="0">
              <a:latin typeface="楷体_GB2312" pitchFamily="49" charset="-122"/>
              <a:ea typeface="楷体_GB2312" pitchFamily="49" charset="-122"/>
              <a:sym typeface="Arial" panose="020B0604020202020204" pitchFamily="34" charset="0"/>
            </a:endParaRPr>
          </a:p>
          <a:p>
            <a:pPr marL="471170" lvl="1" indent="0" eaLnBrk="1" hangingPunct="1">
              <a:lnSpc>
                <a:spcPts val="3200"/>
              </a:lnSpc>
              <a:buNone/>
            </a:pPr>
            <a:endParaRPr lang="en-US" altLang="zh-CN" b="1" dirty="0">
              <a:latin typeface="楷体_GB2312" pitchFamily="49" charset="-122"/>
              <a:ea typeface="楷体_GB2312" pitchFamily="49" charset="-122"/>
              <a:sym typeface="Arial" panose="020B0604020202020204" pitchFamily="34" charset="0"/>
            </a:endParaRPr>
          </a:p>
        </p:txBody>
      </p:sp>
      <p:sp>
        <p:nvSpPr>
          <p:cNvPr id="7" name="标题 1"/>
          <p:cNvSpPr txBox="1"/>
          <p:nvPr/>
        </p:nvSpPr>
        <p:spPr bwMode="auto">
          <a:xfrm>
            <a:off x="285750" y="404664"/>
            <a:ext cx="8229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sz="3800">
                <a:solidFill>
                  <a:schemeClr val="tx2"/>
                </a:solidFill>
                <a:latin typeface="+mj-lt"/>
                <a:ea typeface="华文隶书" panose="02010800040101010101" pitchFamily="2" charset="-122"/>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r>
              <a:rPr lang="zh-CN" altLang="en-US" b="1" dirty="0" smtClean="0">
                <a:ea typeface="宋体" panose="02010600030101010101" pitchFamily="2" charset="-122"/>
              </a:rPr>
              <a:t>基于信息隐藏的数字内容安全技术</a:t>
            </a:r>
            <a:endParaRPr lang="zh-CN" altLang="en-US" b="1"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467544" y="473422"/>
            <a:ext cx="8229600" cy="795338"/>
          </a:xfrm>
        </p:spPr>
        <p:txBody>
          <a:bodyPr/>
          <a:lstStyle/>
          <a:p>
            <a:r>
              <a:rPr lang="zh-CN" altLang="en-US" b="1" kern="1200" dirty="0">
                <a:ea typeface="宋体" panose="02010600030101010101" pitchFamily="2" charset="-122"/>
              </a:rPr>
              <a:t>信息</a:t>
            </a:r>
            <a:r>
              <a:rPr lang="zh-CN" altLang="en-US" b="1" kern="1200" dirty="0" smtClean="0">
                <a:ea typeface="宋体" panose="02010600030101010101" pitchFamily="2" charset="-122"/>
              </a:rPr>
              <a:t>隐藏例子</a:t>
            </a:r>
            <a:endParaRPr lang="zh-CN" altLang="en-US" b="1" kern="1200" dirty="0">
              <a:ea typeface="宋体" panose="02010600030101010101" pitchFamily="2"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1500" y="1412776"/>
            <a:ext cx="8177213"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4669110"/>
            <a:ext cx="817721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467544" y="473422"/>
            <a:ext cx="8229600" cy="795338"/>
          </a:xfrm>
        </p:spPr>
        <p:txBody>
          <a:bodyPr/>
          <a:lstStyle/>
          <a:p>
            <a:r>
              <a:rPr lang="zh-CN" altLang="en-US" b="1" kern="1200" dirty="0">
                <a:ea typeface="宋体" panose="02010600030101010101" pitchFamily="2" charset="-122"/>
              </a:rPr>
              <a:t>信息</a:t>
            </a:r>
            <a:r>
              <a:rPr lang="zh-CN" altLang="en-US" b="1" kern="1200" dirty="0" smtClean="0">
                <a:ea typeface="宋体" panose="02010600030101010101" pitchFamily="2" charset="-122"/>
              </a:rPr>
              <a:t>隐藏例子</a:t>
            </a:r>
            <a:endParaRPr lang="zh-CN" altLang="en-US" b="1" kern="1200" dirty="0">
              <a:ea typeface="宋体" panose="02010600030101010101" pitchFamily="2" charset="-122"/>
            </a:endParaRPr>
          </a:p>
        </p:txBody>
      </p:sp>
      <p:sp>
        <p:nvSpPr>
          <p:cNvPr id="7" name="Rectangle 3"/>
          <p:cNvSpPr txBox="1">
            <a:spLocks noChangeArrowheads="1"/>
          </p:cNvSpPr>
          <p:nvPr/>
        </p:nvSpPr>
        <p:spPr bwMode="auto">
          <a:xfrm>
            <a:off x="539552" y="1367979"/>
            <a:ext cx="8064896" cy="465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2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dirty="0" smtClean="0"/>
              <a:t>藏头诗</a:t>
            </a:r>
            <a:r>
              <a:rPr lang="zh-CN" altLang="en-US" sz="2000" dirty="0" smtClean="0"/>
              <a:t> </a:t>
            </a:r>
            <a:endParaRPr lang="zh-CN" altLang="en-US" sz="2000" dirty="0" smtClean="0"/>
          </a:p>
          <a:p>
            <a:pPr marL="909320" lvl="2" indent="0" algn="ctr">
              <a:lnSpc>
                <a:spcPct val="150000"/>
              </a:lnSpc>
              <a:buNone/>
            </a:pPr>
            <a:r>
              <a:rPr lang="zh-CN" altLang="en-US" sz="2800" b="1" dirty="0" smtClean="0"/>
              <a:t>平湖一色万顷秋，</a:t>
            </a:r>
            <a:endParaRPr lang="zh-CN" altLang="en-US" sz="2800" b="1" dirty="0" smtClean="0"/>
          </a:p>
          <a:p>
            <a:pPr marL="909320" lvl="2" indent="0" algn="ctr">
              <a:lnSpc>
                <a:spcPct val="150000"/>
              </a:lnSpc>
              <a:buNone/>
            </a:pPr>
            <a:r>
              <a:rPr lang="zh-CN" altLang="en-US" sz="2800" b="1" dirty="0" smtClean="0"/>
              <a:t>湖光渺渺水长流。</a:t>
            </a:r>
            <a:endParaRPr lang="zh-CN" altLang="en-US" sz="2800" b="1" dirty="0" smtClean="0"/>
          </a:p>
          <a:p>
            <a:pPr marL="909320" lvl="2" indent="0" algn="ctr">
              <a:lnSpc>
                <a:spcPct val="150000"/>
              </a:lnSpc>
              <a:buNone/>
            </a:pPr>
            <a:r>
              <a:rPr lang="zh-CN" altLang="en-US" sz="2800" b="1" dirty="0" smtClean="0"/>
              <a:t>秋月圆圆世间少，</a:t>
            </a:r>
            <a:endParaRPr lang="zh-CN" altLang="en-US" sz="2800" b="1" dirty="0" smtClean="0"/>
          </a:p>
          <a:p>
            <a:pPr marL="909320" lvl="2" indent="0" algn="ctr">
              <a:lnSpc>
                <a:spcPct val="150000"/>
              </a:lnSpc>
              <a:buNone/>
            </a:pPr>
            <a:r>
              <a:rPr lang="zh-CN" altLang="en-US" sz="2800" b="1" dirty="0" smtClean="0"/>
              <a:t>月好四时最宜秋。</a:t>
            </a:r>
            <a:endParaRPr lang="zh-CN" altLang="en-US" sz="2800" b="1" dirty="0" smtClean="0"/>
          </a:p>
          <a:p>
            <a:pPr>
              <a:lnSpc>
                <a:spcPct val="150000"/>
              </a:lnSpc>
            </a:pPr>
            <a:r>
              <a:rPr lang="zh-CN" altLang="en-US" dirty="0" smtClean="0"/>
              <a:t>秘密信息：平</a:t>
            </a:r>
            <a:r>
              <a:rPr lang="zh-CN" altLang="en-US" dirty="0"/>
              <a:t>湖秋月</a:t>
            </a:r>
            <a:endParaRPr lang="zh-CN" altLang="en-US" dirty="0"/>
          </a:p>
          <a:p>
            <a:pPr algn="just">
              <a:lnSpc>
                <a:spcPct val="80000"/>
              </a:lnSpc>
            </a:pP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467544" y="473422"/>
            <a:ext cx="8229600" cy="795338"/>
          </a:xfrm>
        </p:spPr>
        <p:txBody>
          <a:bodyPr/>
          <a:lstStyle/>
          <a:p>
            <a:r>
              <a:rPr lang="zh-CN" altLang="en-US" b="1" kern="1200" dirty="0">
                <a:ea typeface="宋体" panose="02010600030101010101" pitchFamily="2" charset="-122"/>
              </a:rPr>
              <a:t>信息</a:t>
            </a:r>
            <a:r>
              <a:rPr lang="zh-CN" altLang="en-US" b="1" kern="1200" dirty="0" smtClean="0">
                <a:ea typeface="宋体" panose="02010600030101010101" pitchFamily="2" charset="-122"/>
              </a:rPr>
              <a:t>隐藏例子</a:t>
            </a:r>
            <a:endParaRPr lang="zh-CN" altLang="en-US" b="1" kern="1200" dirty="0">
              <a:ea typeface="宋体" panose="02010600030101010101" pitchFamily="2" charset="-122"/>
            </a:endParaRPr>
          </a:p>
        </p:txBody>
      </p:sp>
      <p:sp>
        <p:nvSpPr>
          <p:cNvPr id="7" name="Rectangle 3"/>
          <p:cNvSpPr txBox="1">
            <a:spLocks noChangeArrowheads="1"/>
          </p:cNvSpPr>
          <p:nvPr/>
        </p:nvSpPr>
        <p:spPr bwMode="auto">
          <a:xfrm>
            <a:off x="539552" y="1367979"/>
            <a:ext cx="8064896" cy="465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4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2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a:lnSpc>
                <a:spcPct val="150000"/>
              </a:lnSpc>
            </a:pPr>
            <a:r>
              <a:rPr lang="zh-CN" altLang="en-US" dirty="0" smtClean="0"/>
              <a:t>藏头诗</a:t>
            </a:r>
            <a:r>
              <a:rPr lang="zh-CN" altLang="en-US" sz="2000" dirty="0" smtClean="0"/>
              <a:t> </a:t>
            </a:r>
            <a:endParaRPr lang="zh-CN" altLang="en-US" sz="2000" dirty="0" smtClean="0"/>
          </a:p>
          <a:p>
            <a:pPr marL="0" indent="0" algn="ctr">
              <a:lnSpc>
                <a:spcPct val="80000"/>
              </a:lnSpc>
              <a:buNone/>
            </a:pPr>
            <a:r>
              <a:rPr lang="zh-CN" altLang="en-US" dirty="0" smtClean="0"/>
              <a:t>我</a:t>
            </a:r>
            <a:r>
              <a:rPr lang="zh-CN" altLang="en-US" dirty="0"/>
              <a:t>闻西方大</a:t>
            </a:r>
            <a:r>
              <a:rPr lang="zh-CN" altLang="en-US" dirty="0" smtClean="0"/>
              <a:t>士，</a:t>
            </a:r>
            <a:endParaRPr lang="en-US" altLang="zh-CN" dirty="0" smtClean="0"/>
          </a:p>
          <a:p>
            <a:pPr marL="0" indent="0" algn="ctr">
              <a:lnSpc>
                <a:spcPct val="80000"/>
              </a:lnSpc>
              <a:buNone/>
            </a:pPr>
            <a:r>
              <a:rPr lang="zh-CN" altLang="en-US" dirty="0" smtClean="0"/>
              <a:t>为人</a:t>
            </a:r>
            <a:r>
              <a:rPr lang="zh-CN" altLang="en-US" dirty="0"/>
              <a:t>了却凡心</a:t>
            </a:r>
            <a:r>
              <a:rPr lang="zh-CN" altLang="en-US" dirty="0" smtClean="0"/>
              <a:t>。</a:t>
            </a:r>
            <a:endParaRPr lang="en-US" altLang="zh-CN" dirty="0" smtClean="0"/>
          </a:p>
          <a:p>
            <a:pPr marL="0" indent="0" algn="ctr">
              <a:lnSpc>
                <a:spcPct val="80000"/>
              </a:lnSpc>
              <a:buNone/>
            </a:pPr>
            <a:r>
              <a:rPr lang="zh-CN" altLang="en-US" dirty="0" smtClean="0"/>
              <a:t>秋</a:t>
            </a:r>
            <a:r>
              <a:rPr lang="zh-CN" altLang="en-US" dirty="0"/>
              <a:t>来明月照蓬门</a:t>
            </a:r>
            <a:r>
              <a:rPr lang="zh-CN" altLang="en-US" dirty="0" smtClean="0"/>
              <a:t>，</a:t>
            </a:r>
            <a:endParaRPr lang="en-US" altLang="zh-CN" dirty="0" smtClean="0"/>
          </a:p>
          <a:p>
            <a:pPr marL="0" indent="0" algn="ctr">
              <a:lnSpc>
                <a:spcPct val="80000"/>
              </a:lnSpc>
              <a:buNone/>
            </a:pPr>
            <a:r>
              <a:rPr lang="zh-CN" altLang="en-US" dirty="0" smtClean="0"/>
              <a:t>香</a:t>
            </a:r>
            <a:r>
              <a:rPr lang="zh-CN" altLang="en-US" dirty="0"/>
              <a:t>满禅房出径</a:t>
            </a:r>
            <a:r>
              <a:rPr lang="zh-CN" altLang="en-US" dirty="0" smtClean="0"/>
              <a:t>。</a:t>
            </a:r>
            <a:endParaRPr lang="en-US" altLang="zh-CN" dirty="0" smtClean="0"/>
          </a:p>
          <a:p>
            <a:pPr marL="0" indent="0" algn="ctr">
              <a:lnSpc>
                <a:spcPct val="80000"/>
              </a:lnSpc>
              <a:buNone/>
            </a:pPr>
            <a:r>
              <a:rPr lang="zh-CN" altLang="en-US" dirty="0" smtClean="0"/>
              <a:t>屈指</a:t>
            </a:r>
            <a:r>
              <a:rPr lang="zh-CN" altLang="en-US" dirty="0"/>
              <a:t>灵山会后</a:t>
            </a:r>
            <a:r>
              <a:rPr lang="zh-CN" altLang="en-US" dirty="0" smtClean="0"/>
              <a:t>，</a:t>
            </a:r>
            <a:endParaRPr lang="en-US" altLang="zh-CN" dirty="0" smtClean="0"/>
          </a:p>
          <a:p>
            <a:pPr marL="0" indent="0" algn="ctr">
              <a:lnSpc>
                <a:spcPct val="80000"/>
              </a:lnSpc>
              <a:buNone/>
            </a:pPr>
            <a:r>
              <a:rPr lang="zh-CN" altLang="en-US" dirty="0" smtClean="0"/>
              <a:t>居然</a:t>
            </a:r>
            <a:r>
              <a:rPr lang="zh-CN" altLang="en-US" dirty="0"/>
              <a:t>紫竹成林</a:t>
            </a:r>
            <a:r>
              <a:rPr lang="zh-CN" altLang="en-US" dirty="0" smtClean="0"/>
              <a:t>。</a:t>
            </a:r>
            <a:endParaRPr lang="en-US" altLang="zh-CN" dirty="0" smtClean="0"/>
          </a:p>
          <a:p>
            <a:pPr marL="0" indent="0" algn="ctr">
              <a:lnSpc>
                <a:spcPct val="80000"/>
              </a:lnSpc>
              <a:buNone/>
            </a:pPr>
            <a:r>
              <a:rPr lang="zh-CN" altLang="en-US" dirty="0" smtClean="0"/>
              <a:t>童男童女</a:t>
            </a:r>
            <a:r>
              <a:rPr lang="zh-CN" altLang="en-US" dirty="0"/>
              <a:t>拜观音</a:t>
            </a:r>
            <a:r>
              <a:rPr lang="zh-CN" altLang="en-US" dirty="0" smtClean="0"/>
              <a:t>，</a:t>
            </a:r>
            <a:endParaRPr lang="en-US" altLang="zh-CN" dirty="0" smtClean="0"/>
          </a:p>
          <a:p>
            <a:pPr marL="0" indent="0" algn="ctr">
              <a:lnSpc>
                <a:spcPct val="80000"/>
              </a:lnSpc>
              <a:buNone/>
            </a:pPr>
            <a:r>
              <a:rPr lang="zh-CN" altLang="en-US" dirty="0" smtClean="0"/>
              <a:t>仆仆</a:t>
            </a:r>
            <a:r>
              <a:rPr lang="zh-CN" altLang="en-US" dirty="0"/>
              <a:t>何嫌荣顿</a:t>
            </a:r>
            <a:r>
              <a:rPr lang="zh-CN" altLang="en-US" dirty="0" smtClean="0"/>
              <a:t>。</a:t>
            </a:r>
            <a:endParaRPr lang="zh-CN" altLang="en-US" dirty="0"/>
          </a:p>
          <a:p>
            <a:pPr>
              <a:lnSpc>
                <a:spcPct val="150000"/>
              </a:lnSpc>
            </a:pPr>
            <a:r>
              <a:rPr lang="zh-CN" altLang="en-US" dirty="0" smtClean="0"/>
              <a:t>秘密信息：</a:t>
            </a:r>
            <a:r>
              <a:rPr lang="zh-CN" altLang="en-US" dirty="0"/>
              <a:t>我为秋香屈居童仆</a:t>
            </a:r>
            <a:endParaRPr lang="zh-CN" altLang="en-US" dirty="0"/>
          </a:p>
          <a:p>
            <a:pPr algn="just">
              <a:lnSpc>
                <a:spcPct val="80000"/>
              </a:lnSpc>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4092575" y="5638800"/>
            <a:ext cx="2819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latin typeface="Times New Roman" panose="02020603050405020304" pitchFamily="18" charset="0"/>
              </a:rPr>
              <a:t>隐藏信息：</a:t>
            </a:r>
            <a:r>
              <a:rPr kumimoji="1" lang="en-US" altLang="zh-CN" sz="2400" b="1">
                <a:latin typeface="Times New Roman" panose="02020603050405020304" pitchFamily="18" charset="0"/>
              </a:rPr>
              <a:t>518 (101010000001)</a:t>
            </a:r>
            <a:endParaRPr kumimoji="1" lang="en-US" altLang="zh-CN" sz="2400" b="1">
              <a:latin typeface="Times New Roman" panose="02020603050405020304" pitchFamily="18" charset="0"/>
            </a:endParaRPr>
          </a:p>
        </p:txBody>
      </p:sp>
      <p:graphicFrame>
        <p:nvGraphicFramePr>
          <p:cNvPr id="167939" name="Object 3"/>
          <p:cNvGraphicFramePr>
            <a:graphicFrameLocks noChangeAspect="1"/>
          </p:cNvGraphicFramePr>
          <p:nvPr/>
        </p:nvGraphicFramePr>
        <p:xfrm>
          <a:off x="2416175" y="1719263"/>
          <a:ext cx="4114800" cy="3416300"/>
        </p:xfrm>
        <a:graphic>
          <a:graphicData uri="http://schemas.openxmlformats.org/presentationml/2006/ole">
            <mc:AlternateContent xmlns:mc="http://schemas.openxmlformats.org/markup-compatibility/2006">
              <mc:Choice xmlns:v="urn:schemas-microsoft-com:vml" Requires="v">
                <p:oleObj spid="_x0000_s41100" name="BMP 图象" r:id="rId1" imgW="3257550" imgH="2705100" progId="Paint.Picture">
                  <p:embed/>
                </p:oleObj>
              </mc:Choice>
              <mc:Fallback>
                <p:oleObj name="BMP 图象" r:id="rId1" imgW="3257550" imgH="2705100" progId="Paint.Picture">
                  <p:embed/>
                  <p:pic>
                    <p:nvPicPr>
                      <p:cNvPr id="0" name="图片 410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175" y="1719263"/>
                        <a:ext cx="4114800"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7940" name="Object 4"/>
          <p:cNvGraphicFramePr>
            <a:graphicFrameLocks noChangeAspect="1"/>
          </p:cNvGraphicFramePr>
          <p:nvPr/>
        </p:nvGraphicFramePr>
        <p:xfrm>
          <a:off x="2263775" y="5638800"/>
          <a:ext cx="1371600" cy="831850"/>
        </p:xfrm>
        <a:graphic>
          <a:graphicData uri="http://schemas.openxmlformats.org/presentationml/2006/ole">
            <mc:AlternateContent xmlns:mc="http://schemas.openxmlformats.org/markup-compatibility/2006">
              <mc:Choice xmlns:v="urn:schemas-microsoft-com:vml" Requires="v">
                <p:oleObj spid="_x0000_s41101" name="BMP 图象" r:id="rId3" imgW="971550" imgH="542925" progId="Paint.Picture">
                  <p:embed/>
                </p:oleObj>
              </mc:Choice>
              <mc:Fallback>
                <p:oleObj name="BMP 图象" r:id="rId3" imgW="971550" imgH="542925" progId="Paint.Picture">
                  <p:embed/>
                  <p:pic>
                    <p:nvPicPr>
                      <p:cNvPr id="0" name="图片 41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775" y="5638800"/>
                        <a:ext cx="13716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
          <p:cNvSpPr>
            <a:spLocks noGrp="1"/>
          </p:cNvSpPr>
          <p:nvPr>
            <p:ph type="title"/>
          </p:nvPr>
        </p:nvSpPr>
        <p:spPr>
          <a:xfrm>
            <a:off x="467544" y="473422"/>
            <a:ext cx="8229600" cy="795338"/>
          </a:xfrm>
        </p:spPr>
        <p:txBody>
          <a:bodyPr/>
          <a:lstStyle/>
          <a:p>
            <a:r>
              <a:rPr lang="zh-CN" altLang="en-US" b="1" kern="1200" dirty="0">
                <a:ea typeface="宋体" panose="02010600030101010101" pitchFamily="2" charset="-122"/>
              </a:rPr>
              <a:t>信息</a:t>
            </a:r>
            <a:r>
              <a:rPr lang="zh-CN" altLang="en-US" b="1" kern="1200" dirty="0" smtClean="0">
                <a:ea typeface="宋体" panose="02010600030101010101" pitchFamily="2" charset="-122"/>
              </a:rPr>
              <a:t>隐藏例子</a:t>
            </a:r>
            <a:endParaRPr lang="zh-CN" altLang="en-US" b="1" kern="1200" dirty="0">
              <a:ea typeface="宋体" panose="02010600030101010101" pitchFamily="2" charset="-122"/>
            </a:endParaRPr>
          </a:p>
        </p:txBody>
      </p:sp>
    </p:spTree>
  </p:cSld>
  <p:clrMapOvr>
    <a:masterClrMapping/>
  </p:clrMapOvr>
  <p:transition advTm="664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67939"/>
                                        </p:tgtEl>
                                        <p:attrNameLst>
                                          <p:attrName>style.visibility</p:attrName>
                                        </p:attrNameLst>
                                      </p:cBhvr>
                                      <p:to>
                                        <p:strVal val="visible"/>
                                      </p:to>
                                    </p:set>
                                    <p:animEffect transition="in" filter="diamond(in)">
                                      <p:cBhvr>
                                        <p:cTn id="7" dur="2000"/>
                                        <p:tgtEl>
                                          <p:spTgt spid="16793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67940"/>
                                        </p:tgtEl>
                                        <p:attrNameLst>
                                          <p:attrName>style.visibility</p:attrName>
                                        </p:attrNameLst>
                                      </p:cBhvr>
                                      <p:to>
                                        <p:strVal val="visible"/>
                                      </p:to>
                                    </p:set>
                                    <p:animEffect transition="in" filter="diamond(in)">
                                      <p:cBhvr>
                                        <p:cTn id="12" dur="2000"/>
                                        <p:tgtEl>
                                          <p:spTgt spid="167940"/>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67938"/>
                                        </p:tgtEl>
                                        <p:attrNameLst>
                                          <p:attrName>style.visibility</p:attrName>
                                        </p:attrNameLst>
                                      </p:cBhvr>
                                      <p:to>
                                        <p:strVal val="visible"/>
                                      </p:to>
                                    </p:set>
                                    <p:animEffect transition="in" filter="diamond(in)">
                                      <p:cBhvr>
                                        <p:cTn id="17" dur="2000"/>
                                        <p:tgtEl>
                                          <p:spTgt spid="167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p:cNvSpPr>
          <p:nvPr>
            <p:ph type="title"/>
          </p:nvPr>
        </p:nvSpPr>
        <p:spPr>
          <a:xfrm>
            <a:off x="467544" y="473422"/>
            <a:ext cx="8229600" cy="795338"/>
          </a:xfrm>
        </p:spPr>
        <p:txBody>
          <a:bodyPr/>
          <a:lstStyle/>
          <a:p>
            <a:r>
              <a:rPr lang="zh-CN" altLang="en-US" b="1" kern="1200" dirty="0">
                <a:ea typeface="宋体" panose="02010600030101010101" pitchFamily="2" charset="-122"/>
              </a:rPr>
              <a:t>信息</a:t>
            </a:r>
            <a:r>
              <a:rPr lang="zh-CN" altLang="en-US" b="1" kern="1200" dirty="0" smtClean="0">
                <a:ea typeface="宋体" panose="02010600030101010101" pitchFamily="2" charset="-122"/>
              </a:rPr>
              <a:t>隐藏例子</a:t>
            </a:r>
            <a:endParaRPr lang="zh-CN" altLang="en-US" b="1" kern="1200" dirty="0">
              <a:ea typeface="宋体" panose="02010600030101010101" pitchFamily="2" charset="-122"/>
            </a:endParaRPr>
          </a:p>
        </p:txBody>
      </p:sp>
      <p:graphicFrame>
        <p:nvGraphicFramePr>
          <p:cNvPr id="2" name="对象 1"/>
          <p:cNvGraphicFramePr>
            <a:graphicFrameLocks noChangeAspect="1"/>
          </p:cNvGraphicFramePr>
          <p:nvPr/>
        </p:nvGraphicFramePr>
        <p:xfrm>
          <a:off x="683568" y="2060848"/>
          <a:ext cx="7523631" cy="3312368"/>
        </p:xfrm>
        <a:graphic>
          <a:graphicData uri="http://schemas.openxmlformats.org/presentationml/2006/ole">
            <mc:AlternateContent xmlns:mc="http://schemas.openxmlformats.org/markup-compatibility/2006">
              <mc:Choice xmlns:v="urn:schemas-microsoft-com:vml" Requires="v">
                <p:oleObj spid="_x0000_s42054" name="Visio" r:id="rId1" imgW="5814695" imgH="2564130" progId="Visio.Drawing.11">
                  <p:embed/>
                </p:oleObj>
              </mc:Choice>
              <mc:Fallback>
                <p:oleObj name="Visio" r:id="rId1" imgW="5814695" imgH="256413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060848"/>
                        <a:ext cx="7523631" cy="3312368"/>
                      </a:xfrm>
                      <a:prstGeom prst="rect">
                        <a:avLst/>
                      </a:prstGeom>
                      <a:noFill/>
                      <a:ln>
                        <a:noFill/>
                      </a:ln>
                      <a:effectLst/>
                    </p:spPr>
                  </p:pic>
                </p:oleObj>
              </mc:Fallback>
            </mc:AlternateContent>
          </a:graphicData>
        </a:graphic>
      </p:graphicFrame>
    </p:spTree>
  </p:cSld>
  <p:clrMapOvr>
    <a:masterClrMapping/>
  </p:clrMapOvr>
  <p:transition advTm="664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500063" y="620688"/>
            <a:ext cx="8229600" cy="633413"/>
          </a:xfrm>
        </p:spPr>
        <p:txBody>
          <a:bodyPr/>
          <a:lstStyle/>
          <a:p>
            <a:r>
              <a:rPr lang="zh-CN" altLang="en-US" b="1" kern="1200" dirty="0">
                <a:ea typeface="宋体" panose="02010600030101010101" pitchFamily="2" charset="-122"/>
              </a:rPr>
              <a:t>信息隐藏的基本原理</a:t>
            </a:r>
            <a:endParaRPr lang="zh-CN" altLang="en-US" b="1" kern="1200" dirty="0">
              <a:ea typeface="宋体" panose="02010600030101010101" pitchFamily="2" charset="-122"/>
            </a:endParaRPr>
          </a:p>
        </p:txBody>
      </p:sp>
      <p:sp>
        <p:nvSpPr>
          <p:cNvPr id="3" name="内容占位符 2"/>
          <p:cNvSpPr>
            <a:spLocks noGrp="1"/>
          </p:cNvSpPr>
          <p:nvPr>
            <p:ph idx="1"/>
          </p:nvPr>
        </p:nvSpPr>
        <p:spPr>
          <a:xfrm>
            <a:off x="428625" y="1428750"/>
            <a:ext cx="8286750" cy="4714875"/>
          </a:xfrm>
        </p:spPr>
        <p:txBody>
          <a:bodyPr/>
          <a:lstStyle/>
          <a:p>
            <a:pPr eaLnBrk="1" hangingPunct="1"/>
            <a:r>
              <a:rPr lang="zh-CN" altLang="en-US" sz="2400" b="1" dirty="0" smtClean="0"/>
              <a:t>假设</a:t>
            </a:r>
            <a:r>
              <a:rPr lang="en-US" altLang="zh-CN" sz="2400" b="1" dirty="0" smtClean="0"/>
              <a:t>A</a:t>
            </a:r>
            <a:r>
              <a:rPr lang="zh-CN" altLang="en-US" sz="2400" b="1" dirty="0" smtClean="0"/>
              <a:t>打算秘密传递一些信息给</a:t>
            </a:r>
            <a:r>
              <a:rPr lang="en-US" altLang="zh-CN" sz="2400" b="1" dirty="0" smtClean="0"/>
              <a:t>B</a:t>
            </a:r>
            <a:r>
              <a:rPr lang="zh-CN" altLang="en-US" sz="2400" b="1" dirty="0" smtClean="0"/>
              <a:t>，</a:t>
            </a:r>
            <a:r>
              <a:rPr lang="en-US" altLang="zh-CN" sz="2400" b="1" dirty="0" smtClean="0"/>
              <a:t>A</a:t>
            </a:r>
            <a:r>
              <a:rPr lang="zh-CN" altLang="en-US" sz="2400" b="1" dirty="0" smtClean="0"/>
              <a:t>需要从一个随机消息源中随机选取一个无关紧要的消息</a:t>
            </a:r>
            <a:r>
              <a:rPr lang="en-US" altLang="zh-CN" sz="2400" b="1" dirty="0" smtClean="0"/>
              <a:t>C</a:t>
            </a:r>
            <a:r>
              <a:rPr lang="zh-CN" altLang="en-US" sz="2400" b="1" dirty="0" smtClean="0"/>
              <a:t>，当这个消息公开传递时，不会引起人们的怀疑，称这个消息</a:t>
            </a:r>
            <a:r>
              <a:rPr lang="en-US" altLang="zh-CN" sz="2400" b="1" dirty="0" smtClean="0"/>
              <a:t>C</a:t>
            </a:r>
            <a:r>
              <a:rPr lang="zh-CN" altLang="en-US" sz="2400" b="1" dirty="0" smtClean="0"/>
              <a:t>为</a:t>
            </a:r>
            <a:r>
              <a:rPr lang="zh-CN" altLang="en-US" sz="2400" b="1" dirty="0" smtClean="0">
                <a:solidFill>
                  <a:srgbClr val="0000FF"/>
                </a:solidFill>
              </a:rPr>
              <a:t>载体对象</a:t>
            </a:r>
            <a:r>
              <a:rPr lang="zh-CN" altLang="en-US" sz="2400" b="1" dirty="0" smtClean="0"/>
              <a:t>；</a:t>
            </a:r>
            <a:endParaRPr lang="en-US" altLang="zh-CN" sz="2400" b="1" dirty="0" smtClean="0"/>
          </a:p>
          <a:p>
            <a:pPr eaLnBrk="1" hangingPunct="1"/>
            <a:r>
              <a:rPr lang="zh-CN" altLang="en-US" sz="2400" b="1" dirty="0" smtClean="0"/>
              <a:t>把秘密信息</a:t>
            </a:r>
            <a:r>
              <a:rPr lang="en-US" altLang="zh-CN" sz="2400" b="1" dirty="0" smtClean="0"/>
              <a:t>M</a:t>
            </a:r>
            <a:r>
              <a:rPr lang="zh-CN" altLang="en-US" sz="2400" b="1" dirty="0" smtClean="0"/>
              <a:t>隐藏到载体对象</a:t>
            </a:r>
            <a:r>
              <a:rPr lang="en-US" altLang="zh-CN" sz="2400" b="1" dirty="0" smtClean="0"/>
              <a:t>C</a:t>
            </a:r>
            <a:r>
              <a:rPr lang="zh-CN" altLang="en-US" sz="2400" b="1" dirty="0" smtClean="0"/>
              <a:t>中，此时，载体对象就变成了</a:t>
            </a:r>
            <a:r>
              <a:rPr lang="zh-CN" altLang="en-US" sz="2400" b="1" dirty="0" smtClean="0">
                <a:solidFill>
                  <a:srgbClr val="0000FF"/>
                </a:solidFill>
              </a:rPr>
              <a:t>伪装对象</a:t>
            </a:r>
            <a:r>
              <a:rPr lang="en-US" altLang="zh-CN" sz="2400" b="1" dirty="0" smtClean="0">
                <a:solidFill>
                  <a:srgbClr val="0000FF"/>
                </a:solidFill>
              </a:rPr>
              <a:t>C1</a:t>
            </a:r>
            <a:r>
              <a:rPr lang="zh-CN" altLang="en-US" sz="2400" b="1" dirty="0" smtClean="0"/>
              <a:t>；</a:t>
            </a:r>
            <a:endParaRPr lang="en-US" altLang="zh-CN" sz="2400" b="1" dirty="0" smtClean="0"/>
          </a:p>
          <a:p>
            <a:pPr eaLnBrk="1" hangingPunct="1"/>
            <a:r>
              <a:rPr lang="zh-CN" altLang="en-US" sz="2400" b="1" dirty="0" smtClean="0"/>
              <a:t>伪装对象</a:t>
            </a:r>
            <a:r>
              <a:rPr lang="en-US" altLang="zh-CN" sz="2400" b="1" dirty="0" smtClean="0"/>
              <a:t>C1</a:t>
            </a:r>
            <a:r>
              <a:rPr lang="zh-CN" altLang="en-US" sz="2400" b="1" dirty="0" smtClean="0"/>
              <a:t>与载体对象</a:t>
            </a:r>
            <a:r>
              <a:rPr lang="en-US" altLang="zh-CN" sz="2400" b="1" dirty="0" smtClean="0"/>
              <a:t>C</a:t>
            </a:r>
            <a:r>
              <a:rPr lang="zh-CN" altLang="en-US" sz="2400" b="1" dirty="0" smtClean="0"/>
              <a:t>无论从感官上，还是从计算机的分析上，都不可能把他们区分开来，而且对伪装对象</a:t>
            </a:r>
            <a:r>
              <a:rPr lang="en-US" altLang="zh-CN" sz="2400" b="1" dirty="0" smtClean="0"/>
              <a:t>C1</a:t>
            </a:r>
            <a:r>
              <a:rPr lang="zh-CN" altLang="en-US" sz="2400" b="1" dirty="0" smtClean="0"/>
              <a:t>的正常处理，不应破坏隐藏的秘密信息；</a:t>
            </a:r>
            <a:endParaRPr lang="en-US" altLang="zh-CN" sz="2400" b="1" dirty="0" smtClean="0"/>
          </a:p>
          <a:p>
            <a:pPr eaLnBrk="1" hangingPunct="1"/>
            <a:r>
              <a:rPr lang="zh-CN" altLang="en-US" sz="2400" b="1" dirty="0" smtClean="0"/>
              <a:t>秘密信息的嵌入过程可能需要密钥，也可能不需要密钥，为了区别于加密的密钥，信息隐藏的密钥称为</a:t>
            </a:r>
            <a:r>
              <a:rPr lang="zh-CN" altLang="en-US" sz="2400" b="1" dirty="0" smtClean="0">
                <a:solidFill>
                  <a:srgbClr val="0000FF"/>
                </a:solidFill>
              </a:rPr>
              <a:t>伪装密钥</a:t>
            </a:r>
            <a:r>
              <a:rPr lang="en-US" altLang="zh-CN" sz="2400" b="1" dirty="0" smtClean="0">
                <a:solidFill>
                  <a:srgbClr val="0000FF"/>
                </a:solidFill>
              </a:rPr>
              <a:t>k</a:t>
            </a:r>
            <a:r>
              <a:rPr lang="zh-CN" altLang="en-US" sz="2400" b="1" dirty="0" smtClean="0"/>
              <a:t>；</a:t>
            </a:r>
            <a:endParaRPr lang="en-US" altLang="zh-CN" sz="2400" b="1" dirty="0" smtClean="0"/>
          </a:p>
          <a:p>
            <a:pPr eaLnBrk="1" hangingPunct="1"/>
            <a:r>
              <a:rPr lang="zh-CN" altLang="en-US" sz="2400" b="1" dirty="0" smtClean="0"/>
              <a:t>信息隐藏涉及</a:t>
            </a:r>
            <a:r>
              <a:rPr lang="zh-CN" altLang="en-US" sz="2400" b="1" dirty="0" smtClean="0">
                <a:solidFill>
                  <a:srgbClr val="0000FF"/>
                </a:solidFill>
              </a:rPr>
              <a:t>两个算法</a:t>
            </a:r>
            <a:r>
              <a:rPr lang="zh-CN" altLang="en-US" sz="2400" b="1" dirty="0" smtClean="0"/>
              <a:t>：信息嵌入算法和信息提取算法。</a:t>
            </a:r>
            <a:endParaRPr lang="zh-CN" altLang="en-US"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3A7B19E-94E0-45D0-80A1-91962F3B80DB}" type="slidenum">
              <a:rPr lang="zh-CN" altLang="en-US"/>
            </a:fld>
            <a:endParaRPr lang="en-US" altLang="zh-CN"/>
          </a:p>
        </p:txBody>
      </p:sp>
      <p:sp>
        <p:nvSpPr>
          <p:cNvPr id="10242" name="Rectangle 2"/>
          <p:cNvSpPr>
            <a:spLocks noGrp="1" noChangeArrowheads="1"/>
          </p:cNvSpPr>
          <p:nvPr>
            <p:ph type="title"/>
          </p:nvPr>
        </p:nvSpPr>
        <p:spPr/>
        <p:txBody>
          <a:bodyPr/>
          <a:lstStyle/>
          <a:p>
            <a:r>
              <a:rPr lang="en-US" altLang="zh-CN" b="1" dirty="0" smtClean="0">
                <a:ea typeface="宋体" panose="02010600030101010101" pitchFamily="2" charset="-122"/>
              </a:rPr>
              <a:t>1.1 </a:t>
            </a:r>
            <a:r>
              <a:rPr lang="zh-CN" altLang="en-US" b="1" dirty="0" smtClean="0">
                <a:ea typeface="宋体" panose="02010600030101010101" pitchFamily="2" charset="-122"/>
              </a:rPr>
              <a:t>数字</a:t>
            </a:r>
            <a:r>
              <a:rPr lang="zh-CN" altLang="en-US" b="1" dirty="0">
                <a:ea typeface="宋体" panose="02010600030101010101" pitchFamily="2" charset="-122"/>
              </a:rPr>
              <a:t>内容的基本概念</a:t>
            </a:r>
            <a:endParaRPr lang="zh-CN" altLang="en-US" b="1" dirty="0">
              <a:ea typeface="宋体" panose="02010600030101010101" pitchFamily="2" charset="-122"/>
            </a:endParaRPr>
          </a:p>
        </p:txBody>
      </p:sp>
      <p:sp>
        <p:nvSpPr>
          <p:cNvPr id="10243" name="Rectangle 3"/>
          <p:cNvSpPr>
            <a:spLocks noGrp="1" noChangeArrowheads="1"/>
          </p:cNvSpPr>
          <p:nvPr>
            <p:ph type="body" idx="1"/>
          </p:nvPr>
        </p:nvSpPr>
        <p:spPr>
          <a:xfrm>
            <a:off x="611560" y="1484784"/>
            <a:ext cx="7772400" cy="4643438"/>
          </a:xfrm>
        </p:spPr>
        <p:txBody>
          <a:bodyPr/>
          <a:lstStyle/>
          <a:p>
            <a:pPr eaLnBrk="1" hangingPunct="1">
              <a:lnSpc>
                <a:spcPts val="3200"/>
              </a:lnSpc>
            </a:pPr>
            <a:r>
              <a:rPr lang="zh-CN" altLang="en-US" sz="2400" b="1" dirty="0"/>
              <a:t>数字内容是一段创作的</a:t>
            </a:r>
            <a:r>
              <a:rPr lang="zh-CN" altLang="en-US" sz="2400" b="1" dirty="0" smtClean="0"/>
              <a:t>有语义的数字化信息</a:t>
            </a:r>
            <a:r>
              <a:rPr lang="zh-CN" altLang="en-US" sz="2400" b="1" dirty="0"/>
              <a:t>。      </a:t>
            </a:r>
            <a:endParaRPr lang="zh-CN" altLang="en-US" sz="2400" b="1" dirty="0"/>
          </a:p>
          <a:p>
            <a:pPr lvl="1" eaLnBrk="1" hangingPunct="1">
              <a:lnSpc>
                <a:spcPts val="3200"/>
              </a:lnSpc>
            </a:pPr>
            <a:r>
              <a:rPr lang="zh-CN" altLang="en-US" sz="2000" b="1" dirty="0"/>
              <a:t>表现形式：文本、图像、语音、视频、游戏、软件、数据库、博客、微信、。。。；</a:t>
            </a:r>
            <a:endParaRPr lang="zh-CN" altLang="en-US" sz="2000" b="1" dirty="0"/>
          </a:p>
          <a:p>
            <a:pPr lvl="1" eaLnBrk="1" hangingPunct="1">
              <a:lnSpc>
                <a:spcPts val="3200"/>
              </a:lnSpc>
            </a:pPr>
            <a:r>
              <a:rPr lang="zh-CN" altLang="en-US" sz="2000" b="1" dirty="0"/>
              <a:t>存储载体：光盘、硬盘等数字化设备；</a:t>
            </a:r>
            <a:endParaRPr lang="zh-CN" altLang="en-US" sz="2000" b="1" dirty="0"/>
          </a:p>
          <a:p>
            <a:pPr lvl="1" eaLnBrk="1" hangingPunct="1">
              <a:lnSpc>
                <a:spcPts val="3200"/>
              </a:lnSpc>
            </a:pPr>
            <a:r>
              <a:rPr lang="zh-CN" altLang="en-US" sz="2000" b="1" dirty="0"/>
              <a:t>传播手段：网络。</a:t>
            </a:r>
            <a:endParaRPr lang="zh-CN" altLang="en-US" sz="2000" b="1" dirty="0"/>
          </a:p>
          <a:p>
            <a:pPr eaLnBrk="1" hangingPunct="1">
              <a:lnSpc>
                <a:spcPts val="3200"/>
              </a:lnSpc>
            </a:pPr>
            <a:r>
              <a:rPr lang="zh-CN" altLang="en-US" sz="2000" b="1" dirty="0"/>
              <a:t>数据：一段</a:t>
            </a:r>
            <a:r>
              <a:rPr lang="en-US" altLang="zh-CN" sz="2000" b="1" dirty="0">
                <a:sym typeface="+mn-ea"/>
              </a:rPr>
              <a:t>0,1</a:t>
            </a:r>
            <a:r>
              <a:rPr lang="zh-CN" altLang="en-US" sz="2000" b="1" dirty="0">
                <a:sym typeface="+mn-ea"/>
              </a:rPr>
              <a:t>比特流。</a:t>
            </a:r>
            <a:endParaRPr lang="zh-CN" altLang="en-US" sz="2000" b="1" dirty="0"/>
          </a:p>
          <a:p>
            <a:pPr lvl="1" eaLnBrk="1" hangingPunct="1">
              <a:lnSpc>
                <a:spcPts val="3200"/>
              </a:lnSpc>
            </a:pPr>
            <a:r>
              <a:rPr lang="zh-CN" altLang="en-US" sz="1710" b="1" dirty="0"/>
              <a:t>表现形式：数字内容、协议包、文件、密码、报文。。。。。；</a:t>
            </a:r>
            <a:endParaRPr lang="zh-CN" altLang="en-US" sz="1710" b="1" dirty="0"/>
          </a:p>
          <a:p>
            <a:pPr lvl="1" eaLnBrk="1" hangingPunct="1">
              <a:lnSpc>
                <a:spcPts val="3200"/>
              </a:lnSpc>
            </a:pPr>
            <a:r>
              <a:rPr lang="zh-CN" altLang="en-US" sz="1710" b="1" dirty="0">
                <a:sym typeface="+mn-ea"/>
              </a:rPr>
              <a:t>存储载体：光盘、硬盘等数字化设备；</a:t>
            </a:r>
            <a:endParaRPr lang="zh-CN" altLang="en-US" sz="1710" b="1" dirty="0">
              <a:sym typeface="+mn-ea"/>
            </a:endParaRPr>
          </a:p>
          <a:p>
            <a:pPr lvl="1" eaLnBrk="1" hangingPunct="1">
              <a:lnSpc>
                <a:spcPts val="3200"/>
              </a:lnSpc>
            </a:pPr>
            <a:r>
              <a:rPr lang="zh-CN" altLang="en-US" sz="1710" b="1" dirty="0">
                <a:sym typeface="+mn-ea"/>
              </a:rPr>
              <a:t>传播手段：网络。</a:t>
            </a:r>
            <a:endParaRPr lang="zh-CN" altLang="en-US" sz="1710" b="1" dirty="0"/>
          </a:p>
        </p:txBody>
      </p:sp>
      <p:pic>
        <p:nvPicPr>
          <p:cNvPr id="3" name="图片 2"/>
          <p:cNvPicPr>
            <a:picLocks noChangeAspect="1"/>
          </p:cNvPicPr>
          <p:nvPr/>
        </p:nvPicPr>
        <p:blipFill>
          <a:blip r:embed="rId1"/>
          <a:stretch>
            <a:fillRect/>
          </a:stretch>
        </p:blipFill>
        <p:spPr>
          <a:xfrm>
            <a:off x="3303905" y="5145405"/>
            <a:ext cx="5861050" cy="1728470"/>
          </a:xfrm>
          <a:prstGeom prst="rect">
            <a:avLst/>
          </a:prstGeom>
        </p:spPr>
      </p:pic>
      <p:pic>
        <p:nvPicPr>
          <p:cNvPr id="4" name="图片 3"/>
          <p:cNvPicPr>
            <a:picLocks noChangeAspect="1"/>
          </p:cNvPicPr>
          <p:nvPr/>
        </p:nvPicPr>
        <p:blipFill>
          <a:blip r:embed="rId2"/>
          <a:stretch>
            <a:fillRect/>
          </a:stretch>
        </p:blipFill>
        <p:spPr>
          <a:xfrm>
            <a:off x="6498590" y="-55880"/>
            <a:ext cx="2666365" cy="20955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535781" y="188640"/>
            <a:ext cx="8229600" cy="990600"/>
          </a:xfrm>
        </p:spPr>
        <p:txBody>
          <a:bodyPr/>
          <a:lstStyle/>
          <a:p>
            <a:r>
              <a:rPr lang="zh-CN" altLang="en-US" b="1" kern="1200" dirty="0">
                <a:ea typeface="宋体" panose="02010600030101010101" pitchFamily="2" charset="-122"/>
              </a:rPr>
              <a:t>信息隐藏原理图</a:t>
            </a:r>
            <a:endParaRPr lang="zh-CN" altLang="en-US" b="1" kern="1200" dirty="0">
              <a:ea typeface="宋体" panose="02010600030101010101" pitchFamily="2" charset="-122"/>
            </a:endParaRPr>
          </a:p>
        </p:txBody>
      </p:sp>
      <p:pic>
        <p:nvPicPr>
          <p:cNvPr id="1331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163" y="1714500"/>
            <a:ext cx="8986837"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a:xfrm>
            <a:off x="500063" y="620688"/>
            <a:ext cx="8229600" cy="633412"/>
          </a:xfrm>
        </p:spPr>
        <p:txBody>
          <a:bodyPr>
            <a:noAutofit/>
          </a:bodyPr>
          <a:lstStyle/>
          <a:p>
            <a:pPr>
              <a:defRPr/>
            </a:pPr>
            <a:r>
              <a:rPr lang="zh-CN" altLang="en-US" b="1" kern="1200" dirty="0">
                <a:ea typeface="宋体" panose="02010600030101010101" pitchFamily="2" charset="-122"/>
              </a:rPr>
              <a:t>信息隐藏和信息加密的区别</a:t>
            </a:r>
            <a:endParaRPr lang="zh-CN" altLang="en-US" b="1" kern="1200" dirty="0">
              <a:ea typeface="宋体" panose="02010600030101010101" pitchFamily="2" charset="-122"/>
            </a:endParaRPr>
          </a:p>
        </p:txBody>
      </p:sp>
      <p:sp>
        <p:nvSpPr>
          <p:cNvPr id="6147" name="内容占位符 2"/>
          <p:cNvSpPr>
            <a:spLocks noGrp="1"/>
          </p:cNvSpPr>
          <p:nvPr>
            <p:ph idx="1"/>
          </p:nvPr>
        </p:nvSpPr>
        <p:spPr>
          <a:xfrm>
            <a:off x="428625" y="1714500"/>
            <a:ext cx="8229600" cy="4159250"/>
          </a:xfrm>
        </p:spPr>
        <p:txBody>
          <a:bodyPr/>
          <a:lstStyle/>
          <a:p>
            <a:pPr eaLnBrk="1" hangingPunct="1">
              <a:lnSpc>
                <a:spcPts val="3200"/>
              </a:lnSpc>
            </a:pPr>
            <a:r>
              <a:rPr lang="zh-CN" altLang="en-US" sz="2400" b="1" smtClean="0"/>
              <a:t>信息隐藏和信息加密都是为了</a:t>
            </a:r>
            <a:r>
              <a:rPr lang="zh-CN" altLang="en-US" sz="2400" b="1" smtClean="0">
                <a:solidFill>
                  <a:srgbClr val="FF0000"/>
                </a:solidFill>
              </a:rPr>
              <a:t>保护秘密信息</a:t>
            </a:r>
            <a:r>
              <a:rPr lang="zh-CN" altLang="en-US" sz="2400" b="1" smtClean="0"/>
              <a:t>的存储和传输，使之免遭敌手的破坏和攻击，但两者之间有着显著的区别。</a:t>
            </a:r>
            <a:endParaRPr lang="en-US" altLang="zh-CN" sz="2400" b="1" smtClean="0"/>
          </a:p>
          <a:p>
            <a:pPr lvl="1" eaLnBrk="1" hangingPunct="1">
              <a:lnSpc>
                <a:spcPts val="3200"/>
              </a:lnSpc>
            </a:pPr>
            <a:r>
              <a:rPr lang="zh-CN" altLang="en-US" b="1" smtClean="0">
                <a:solidFill>
                  <a:srgbClr val="0000FF"/>
                </a:solidFill>
                <a:latin typeface="楷体_GB2312" pitchFamily="49" charset="-122"/>
                <a:ea typeface="楷体_GB2312" pitchFamily="49" charset="-122"/>
              </a:rPr>
              <a:t>信息加密</a:t>
            </a:r>
            <a:r>
              <a:rPr lang="zh-CN" altLang="en-US" b="1" smtClean="0">
                <a:latin typeface="楷体_GB2312" pitchFamily="49" charset="-122"/>
                <a:ea typeface="楷体_GB2312" pitchFamily="49" charset="-122"/>
              </a:rPr>
              <a:t>是利用对称密钥密码或公开密钥密码把明文变换成</a:t>
            </a:r>
            <a:r>
              <a:rPr lang="zh-CN" altLang="en-US" b="1" smtClean="0">
                <a:solidFill>
                  <a:srgbClr val="FF0000"/>
                </a:solidFill>
                <a:latin typeface="楷体_GB2312" pitchFamily="49" charset="-122"/>
                <a:ea typeface="楷体_GB2312" pitchFamily="49" charset="-122"/>
              </a:rPr>
              <a:t>密文</a:t>
            </a:r>
            <a:r>
              <a:rPr lang="zh-CN" altLang="en-US" b="1" smtClean="0">
                <a:latin typeface="楷体_GB2312" pitchFamily="49" charset="-122"/>
                <a:ea typeface="楷体_GB2312" pitchFamily="49" charset="-122"/>
              </a:rPr>
              <a:t>，信息加密所保护的是</a:t>
            </a:r>
            <a:r>
              <a:rPr lang="zh-CN" altLang="en-US" b="1" smtClean="0">
                <a:solidFill>
                  <a:srgbClr val="FF0000"/>
                </a:solidFill>
                <a:latin typeface="楷体_GB2312" pitchFamily="49" charset="-122"/>
                <a:ea typeface="楷体_GB2312" pitchFamily="49" charset="-122"/>
              </a:rPr>
              <a:t>信息的内容</a:t>
            </a:r>
            <a:r>
              <a:rPr lang="zh-CN" altLang="en-US" b="1" smtClean="0">
                <a:latin typeface="楷体_GB2312" pitchFamily="49" charset="-122"/>
                <a:ea typeface="楷体_GB2312" pitchFamily="49" charset="-122"/>
              </a:rPr>
              <a:t>。</a:t>
            </a:r>
            <a:endParaRPr lang="en-US" altLang="zh-CN" b="1" smtClean="0">
              <a:latin typeface="楷体_GB2312" pitchFamily="49" charset="-122"/>
              <a:ea typeface="楷体_GB2312" pitchFamily="49" charset="-122"/>
            </a:endParaRPr>
          </a:p>
          <a:p>
            <a:pPr lvl="1" eaLnBrk="1" hangingPunct="1">
              <a:lnSpc>
                <a:spcPts val="3200"/>
              </a:lnSpc>
            </a:pPr>
            <a:r>
              <a:rPr lang="zh-CN" altLang="en-US" b="1" smtClean="0">
                <a:solidFill>
                  <a:srgbClr val="0000FF"/>
                </a:solidFill>
                <a:latin typeface="楷体_GB2312" pitchFamily="49" charset="-122"/>
                <a:ea typeface="楷体_GB2312" pitchFamily="49" charset="-122"/>
              </a:rPr>
              <a:t>信息隐藏</a:t>
            </a:r>
            <a:r>
              <a:rPr lang="zh-CN" altLang="en-US" b="1" smtClean="0">
                <a:latin typeface="楷体_GB2312" pitchFamily="49" charset="-122"/>
                <a:ea typeface="楷体_GB2312" pitchFamily="49" charset="-122"/>
              </a:rPr>
              <a:t>是将秘密信息</a:t>
            </a:r>
            <a:r>
              <a:rPr lang="zh-CN" altLang="en-US" b="1" smtClean="0">
                <a:solidFill>
                  <a:srgbClr val="FF0000"/>
                </a:solidFill>
                <a:latin typeface="楷体_GB2312" pitchFamily="49" charset="-122"/>
                <a:ea typeface="楷体_GB2312" pitchFamily="49" charset="-122"/>
              </a:rPr>
              <a:t>嵌入</a:t>
            </a:r>
            <a:r>
              <a:rPr lang="zh-CN" altLang="en-US" b="1" smtClean="0">
                <a:latin typeface="楷体_GB2312" pitchFamily="49" charset="-122"/>
                <a:ea typeface="楷体_GB2312" pitchFamily="49" charset="-122"/>
              </a:rPr>
              <a:t>到表面上看起来无害的宿主信息中，攻击者无法直观地判断他所监视的信息中是否含有秘密信息，换句话说，含有</a:t>
            </a:r>
            <a:r>
              <a:rPr lang="zh-CN" altLang="en-US" b="1" smtClean="0">
                <a:solidFill>
                  <a:srgbClr val="FF0000"/>
                </a:solidFill>
                <a:latin typeface="楷体_GB2312" pitchFamily="49" charset="-122"/>
                <a:ea typeface="楷体_GB2312" pitchFamily="49" charset="-122"/>
              </a:rPr>
              <a:t>隐匿信息</a:t>
            </a:r>
            <a:r>
              <a:rPr lang="zh-CN" altLang="en-US" b="1" smtClean="0">
                <a:latin typeface="楷体_GB2312" pitchFamily="49" charset="-122"/>
                <a:ea typeface="楷体_GB2312" pitchFamily="49" charset="-122"/>
              </a:rPr>
              <a:t>的宿主信息不会引起别人的注意和怀疑，同时隐匿信息又能够为版权者提供一定的版权保护。</a:t>
            </a:r>
            <a:endParaRPr lang="zh-CN" altLang="en-US" b="1"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transition="in" filter="box(in)">
                                      <p:cBhvr>
                                        <p:cTn id="7" dur="500"/>
                                        <p:tgtEl>
                                          <p:spTgt spid="61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147">
                                            <p:txEl>
                                              <p:pRg st="2" end="2"/>
                                            </p:txEl>
                                          </p:spTgt>
                                        </p:tgtEl>
                                        <p:attrNameLst>
                                          <p:attrName>style.visibility</p:attrName>
                                        </p:attrNameLst>
                                      </p:cBhvr>
                                      <p:to>
                                        <p:strVal val="visible"/>
                                      </p:to>
                                    </p:set>
                                    <p:animEffect transition="in" filter="box(in)">
                                      <p:cBhvr>
                                        <p:cTn id="12"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pPr eaLnBrk="1" hangingPunct="1"/>
            <a:endParaRPr lang="zh-CN" altLang="en-US" smtClean="0">
              <a:solidFill>
                <a:schemeClr val="tx2"/>
              </a:solidFill>
            </a:endParaRPr>
          </a:p>
        </p:txBody>
      </p:sp>
      <p:pic>
        <p:nvPicPr>
          <p:cNvPr id="1638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650" y="549275"/>
            <a:ext cx="7704138"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428625" y="476672"/>
            <a:ext cx="8229600" cy="776288"/>
          </a:xfrm>
        </p:spPr>
        <p:txBody>
          <a:bodyPr>
            <a:normAutofit/>
          </a:bodyPr>
          <a:lstStyle/>
          <a:p>
            <a:r>
              <a:rPr lang="zh-CN" altLang="en-US" b="1" dirty="0">
                <a:ea typeface="宋体" panose="02010600030101010101" pitchFamily="2" charset="-122"/>
              </a:rPr>
              <a:t>合法</a:t>
            </a:r>
            <a:r>
              <a:rPr lang="zh-CN" altLang="en-US" b="1" dirty="0" smtClean="0">
                <a:ea typeface="宋体" panose="02010600030101010101" pitchFamily="2" charset="-122"/>
              </a:rPr>
              <a:t>内容的管控</a:t>
            </a:r>
            <a:endParaRPr lang="zh-CN" altLang="en-US" b="1" dirty="0">
              <a:ea typeface="宋体" panose="02010600030101010101" pitchFamily="2" charset="-122"/>
            </a:endParaRPr>
          </a:p>
        </p:txBody>
      </p:sp>
      <p:sp>
        <p:nvSpPr>
          <p:cNvPr id="11267" name="内容占位符 2"/>
          <p:cNvSpPr>
            <a:spLocks noGrp="1"/>
          </p:cNvSpPr>
          <p:nvPr>
            <p:ph idx="1"/>
          </p:nvPr>
        </p:nvSpPr>
        <p:spPr>
          <a:xfrm>
            <a:off x="428625" y="1357313"/>
            <a:ext cx="8351838" cy="5183187"/>
          </a:xfrm>
        </p:spPr>
        <p:txBody>
          <a:bodyPr/>
          <a:lstStyle/>
          <a:p>
            <a:pPr eaLnBrk="1" hangingPunct="1">
              <a:lnSpc>
                <a:spcPts val="3200"/>
              </a:lnSpc>
            </a:pPr>
            <a:r>
              <a:rPr lang="zh-CN" altLang="en-US" sz="2400" b="1" dirty="0"/>
              <a:t>管控</a:t>
            </a:r>
            <a:r>
              <a:rPr lang="zh-CN" altLang="en-US" sz="2400" b="1" dirty="0" smtClean="0"/>
              <a:t>是内容保护的重要部分，其最终目的不是“如何防止使用”，而是“</a:t>
            </a:r>
            <a:r>
              <a:rPr lang="zh-CN" altLang="en-US" sz="2400" b="1" dirty="0" smtClean="0">
                <a:solidFill>
                  <a:srgbClr val="FF0000"/>
                </a:solidFill>
              </a:rPr>
              <a:t>如何控制使用</a:t>
            </a:r>
            <a:r>
              <a:rPr lang="zh-CN" altLang="en-US" sz="2400" b="1" dirty="0" smtClean="0"/>
              <a:t>”，实质是一种控制版权作品使用的机制。</a:t>
            </a:r>
            <a:endParaRPr lang="en-US" altLang="zh-CN" sz="2400" b="1" dirty="0" smtClean="0"/>
          </a:p>
          <a:p>
            <a:pPr eaLnBrk="1" hangingPunct="1">
              <a:lnSpc>
                <a:spcPts val="3200"/>
              </a:lnSpc>
            </a:pPr>
            <a:r>
              <a:rPr lang="zh-CN" altLang="en-US" sz="2400" b="1" dirty="0" smtClean="0"/>
              <a:t>数字版权保护技术</a:t>
            </a:r>
            <a:r>
              <a:rPr lang="en-US" altLang="zh-CN" sz="2400" b="1" dirty="0" smtClean="0"/>
              <a:t>DRM (Digital Rights Management)</a:t>
            </a:r>
            <a:r>
              <a:rPr lang="zh-CN" altLang="en-US" sz="2400" b="1" dirty="0" smtClean="0"/>
              <a:t>就是以一定</a:t>
            </a:r>
            <a:r>
              <a:rPr lang="zh-CN" altLang="en-US" sz="2400" b="1" dirty="0" smtClean="0">
                <a:solidFill>
                  <a:srgbClr val="FF0000"/>
                </a:solidFill>
              </a:rPr>
              <a:t>安全算法</a:t>
            </a:r>
            <a:r>
              <a:rPr lang="zh-CN" altLang="en-US" sz="2400" b="1" dirty="0" smtClean="0"/>
              <a:t>实现对数字内容的保护。</a:t>
            </a:r>
            <a:endParaRPr lang="en-US" altLang="zh-CN" sz="2400" b="1" dirty="0" smtClean="0"/>
          </a:p>
          <a:p>
            <a:pPr lvl="1" eaLnBrk="1" hangingPunct="1">
              <a:lnSpc>
                <a:spcPts val="3200"/>
              </a:lnSpc>
            </a:pPr>
            <a:r>
              <a:rPr lang="en-US" altLang="zh-CN" b="1" dirty="0" smtClean="0">
                <a:latin typeface="楷体_GB2312" pitchFamily="49" charset="-122"/>
                <a:ea typeface="楷体_GB2312" pitchFamily="49" charset="-122"/>
              </a:rPr>
              <a:t>DRM</a:t>
            </a:r>
            <a:r>
              <a:rPr lang="zh-CN" altLang="en-US" b="1" dirty="0" smtClean="0">
                <a:latin typeface="楷体_GB2312" pitchFamily="49" charset="-122"/>
                <a:ea typeface="楷体_GB2312" pitchFamily="49" charset="-122"/>
              </a:rPr>
              <a:t>目的是从技术上防止数字内容的</a:t>
            </a:r>
            <a:r>
              <a:rPr lang="zh-CN" altLang="en-US" b="1" dirty="0" smtClean="0">
                <a:solidFill>
                  <a:srgbClr val="FF0000"/>
                </a:solidFill>
                <a:latin typeface="楷体_GB2312" pitchFamily="49" charset="-122"/>
                <a:ea typeface="楷体_GB2312" pitchFamily="49" charset="-122"/>
              </a:rPr>
              <a:t>非法复制</a:t>
            </a:r>
            <a:r>
              <a:rPr lang="zh-CN" altLang="en-US" b="1" dirty="0" smtClean="0">
                <a:latin typeface="楷体_GB2312" pitchFamily="49" charset="-122"/>
                <a:ea typeface="楷体_GB2312" pitchFamily="49" charset="-122"/>
              </a:rPr>
              <a:t>，用户必须在得到授权后才能使用数字内容。</a:t>
            </a:r>
            <a:endParaRPr lang="en-US" altLang="zh-CN" b="1" dirty="0" smtClean="0">
              <a:latin typeface="楷体_GB2312" pitchFamily="49" charset="-122"/>
              <a:ea typeface="楷体_GB2312" pitchFamily="49" charset="-122"/>
            </a:endParaRPr>
          </a:p>
          <a:p>
            <a:pPr lvl="1" eaLnBrk="1" hangingPunct="1">
              <a:lnSpc>
                <a:spcPts val="3200"/>
              </a:lnSpc>
            </a:pPr>
            <a:r>
              <a:rPr lang="en-US" altLang="zh-CN" b="1" dirty="0" smtClean="0">
                <a:latin typeface="楷体_GB2312" pitchFamily="49" charset="-122"/>
                <a:ea typeface="楷体_GB2312" pitchFamily="49" charset="-122"/>
              </a:rPr>
              <a:t>DRM</a:t>
            </a:r>
            <a:r>
              <a:rPr lang="zh-CN" altLang="en-US" b="1" dirty="0" smtClean="0">
                <a:latin typeface="楷体_GB2312" pitchFamily="49" charset="-122"/>
                <a:ea typeface="楷体_GB2312" pitchFamily="49" charset="-122"/>
              </a:rPr>
              <a:t>涉及的主要技术包括数字标识技术、安全和加密技术以及安全存储技术等。</a:t>
            </a:r>
            <a:endParaRPr lang="en-US" altLang="zh-CN" b="1" dirty="0" smtClean="0">
              <a:latin typeface="楷体_GB2312" pitchFamily="49" charset="-122"/>
              <a:ea typeface="楷体_GB2312" pitchFamily="49" charset="-122"/>
            </a:endParaRPr>
          </a:p>
          <a:p>
            <a:pPr lvl="1" eaLnBrk="1" hangingPunct="1">
              <a:lnSpc>
                <a:spcPts val="3200"/>
              </a:lnSpc>
            </a:pPr>
            <a:r>
              <a:rPr lang="en-US" altLang="zh-CN" b="1" dirty="0" smtClean="0">
                <a:latin typeface="楷体_GB2312" pitchFamily="49" charset="-122"/>
                <a:ea typeface="楷体_GB2312" pitchFamily="49" charset="-122"/>
              </a:rPr>
              <a:t>DRM</a:t>
            </a:r>
            <a:r>
              <a:rPr lang="zh-CN" altLang="en-US" b="1" dirty="0" smtClean="0">
                <a:latin typeface="楷体_GB2312" pitchFamily="49" charset="-122"/>
                <a:ea typeface="楷体_GB2312" pitchFamily="49" charset="-122"/>
              </a:rPr>
              <a:t>技术方法主要有两类，一类是采用</a:t>
            </a:r>
            <a:r>
              <a:rPr lang="zh-CN" altLang="en-US" b="1" dirty="0" smtClean="0">
                <a:solidFill>
                  <a:srgbClr val="FF0000"/>
                </a:solidFill>
                <a:latin typeface="楷体_GB2312" pitchFamily="49" charset="-122"/>
                <a:ea typeface="楷体_GB2312" pitchFamily="49" charset="-122"/>
              </a:rPr>
              <a:t>数字水印</a:t>
            </a:r>
            <a:r>
              <a:rPr lang="zh-CN" altLang="en-US" b="1" dirty="0" smtClean="0">
                <a:latin typeface="楷体_GB2312" pitchFamily="49" charset="-122"/>
                <a:ea typeface="楷体_GB2312" pitchFamily="49" charset="-122"/>
              </a:rPr>
              <a:t>技术，另一类是以</a:t>
            </a:r>
            <a:r>
              <a:rPr lang="zh-CN" altLang="en-US" b="1" dirty="0" smtClean="0">
                <a:solidFill>
                  <a:srgbClr val="FF0000"/>
                </a:solidFill>
                <a:latin typeface="楷体_GB2312" pitchFamily="49" charset="-122"/>
                <a:ea typeface="楷体_GB2312" pitchFamily="49" charset="-122"/>
              </a:rPr>
              <a:t>数据加密和防拷贝</a:t>
            </a:r>
            <a:r>
              <a:rPr lang="zh-CN" altLang="en-US" b="1" dirty="0" smtClean="0">
                <a:latin typeface="楷体_GB2312" pitchFamily="49" charset="-122"/>
                <a:ea typeface="楷体_GB2312" pitchFamily="49" charset="-122"/>
              </a:rPr>
              <a:t>为核心的</a:t>
            </a:r>
            <a:r>
              <a:rPr lang="en-US" altLang="zh-CN" b="1" dirty="0" smtClean="0">
                <a:latin typeface="楷体_GB2312" pitchFamily="49" charset="-122"/>
                <a:ea typeface="楷体_GB2312" pitchFamily="49" charset="-122"/>
              </a:rPr>
              <a:t>DRM </a:t>
            </a:r>
            <a:r>
              <a:rPr lang="zh-CN" altLang="en-US" b="1" dirty="0" smtClean="0">
                <a:latin typeface="楷体_GB2312" pitchFamily="49" charset="-122"/>
                <a:ea typeface="楷体_GB2312" pitchFamily="49" charset="-122"/>
              </a:rPr>
              <a:t>技术。</a:t>
            </a:r>
            <a:endParaRPr lang="zh-CN" altLang="zh-CN" b="1" dirty="0"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box(in)">
                                      <p:cBhvr>
                                        <p:cTn id="7" dur="5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box(in)">
                                      <p:cBhvr>
                                        <p:cTn id="12" dur="500"/>
                                        <p:tgtEl>
                                          <p:spTgt spid="1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box(in)">
                                      <p:cBhvr>
                                        <p:cTn id="17" dur="500"/>
                                        <p:tgtEl>
                                          <p:spTgt spid="11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1267">
                                            <p:txEl>
                                              <p:pRg st="3" end="3"/>
                                            </p:txEl>
                                          </p:spTgt>
                                        </p:tgtEl>
                                        <p:attrNameLst>
                                          <p:attrName>style.visibility</p:attrName>
                                        </p:attrNameLst>
                                      </p:cBhvr>
                                      <p:to>
                                        <p:strVal val="visible"/>
                                      </p:to>
                                    </p:set>
                                    <p:animEffect transition="in" filter="box(in)">
                                      <p:cBhvr>
                                        <p:cTn id="22" dur="500"/>
                                        <p:tgtEl>
                                          <p:spTgt spid="11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1267">
                                            <p:txEl>
                                              <p:pRg st="4" end="4"/>
                                            </p:txEl>
                                          </p:spTgt>
                                        </p:tgtEl>
                                        <p:attrNameLst>
                                          <p:attrName>style.visibility</p:attrName>
                                        </p:attrNameLst>
                                      </p:cBhvr>
                                      <p:to>
                                        <p:strVal val="visible"/>
                                      </p:to>
                                    </p:set>
                                    <p:animEffect transition="in" filter="box(in)">
                                      <p:cBhvr>
                                        <p:cTn id="27" dur="500"/>
                                        <p:tgtEl>
                                          <p:spTgt spid="11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内容占位符 2"/>
          <p:cNvSpPr>
            <a:spLocks noGrp="1"/>
          </p:cNvSpPr>
          <p:nvPr>
            <p:ph idx="1"/>
          </p:nvPr>
        </p:nvSpPr>
        <p:spPr>
          <a:xfrm>
            <a:off x="428625" y="1357313"/>
            <a:ext cx="8229600" cy="4389437"/>
          </a:xfrm>
        </p:spPr>
        <p:txBody>
          <a:bodyPr/>
          <a:lstStyle/>
          <a:p>
            <a:pPr eaLnBrk="1" hangingPunct="1">
              <a:lnSpc>
                <a:spcPts val="3100"/>
              </a:lnSpc>
            </a:pPr>
            <a:r>
              <a:rPr lang="en-US" altLang="zh-CN" sz="2400" b="1" smtClean="0"/>
              <a:t>DRM</a:t>
            </a:r>
            <a:r>
              <a:rPr lang="zh-CN" altLang="en-US" sz="2400" b="1" smtClean="0"/>
              <a:t>系统结构分为服务器和客户端两部分。</a:t>
            </a:r>
            <a:endParaRPr lang="en-US" altLang="zh-CN" sz="2400" b="1" smtClean="0"/>
          </a:p>
          <a:p>
            <a:pPr eaLnBrk="1" hangingPunct="1">
              <a:lnSpc>
                <a:spcPts val="3100"/>
              </a:lnSpc>
            </a:pPr>
            <a:r>
              <a:rPr lang="zh-CN" altLang="en-US" sz="2400" b="1" smtClean="0">
                <a:solidFill>
                  <a:srgbClr val="0000FF"/>
                </a:solidFill>
              </a:rPr>
              <a:t>服务器</a:t>
            </a:r>
            <a:r>
              <a:rPr lang="zh-CN" altLang="en-US" sz="2400" b="1" smtClean="0"/>
              <a:t>：</a:t>
            </a:r>
            <a:r>
              <a:rPr lang="zh-CN" altLang="en-US" sz="2400" b="1" smtClean="0">
                <a:latin typeface="楷体_GB2312" pitchFamily="49" charset="-122"/>
                <a:ea typeface="楷体_GB2312" pitchFamily="49" charset="-122"/>
              </a:rPr>
              <a:t>管理版权文件的分发和授权。</a:t>
            </a:r>
            <a:endParaRPr lang="en-US" altLang="zh-CN" sz="2400" b="1" smtClean="0">
              <a:latin typeface="楷体_GB2312" pitchFamily="49" charset="-122"/>
              <a:ea typeface="楷体_GB2312" pitchFamily="49" charset="-122"/>
            </a:endParaRPr>
          </a:p>
          <a:p>
            <a:pPr eaLnBrk="1" hangingPunct="1">
              <a:lnSpc>
                <a:spcPts val="3100"/>
              </a:lnSpc>
            </a:pPr>
            <a:r>
              <a:rPr lang="zh-CN" altLang="en-US" sz="2400" b="1" smtClean="0">
                <a:solidFill>
                  <a:srgbClr val="0000FF"/>
                </a:solidFill>
              </a:rPr>
              <a:t>客户端</a:t>
            </a:r>
            <a:r>
              <a:rPr lang="zh-CN" altLang="en-US" sz="2400" b="1" smtClean="0"/>
              <a:t>：</a:t>
            </a:r>
            <a:r>
              <a:rPr lang="zh-CN" altLang="en-US" sz="2400" b="1" smtClean="0">
                <a:latin typeface="楷体_GB2312" pitchFamily="49" charset="-122"/>
                <a:ea typeface="楷体_GB2312" pitchFamily="49" charset="-122"/>
              </a:rPr>
              <a:t>依据受版权保护文件提供的信息申请授权许可证，并依据授权许可信息解密受保护文件，给用户使用。</a:t>
            </a:r>
            <a:endParaRPr lang="zh-CN" altLang="en-US" sz="2400" b="1" smtClean="0">
              <a:latin typeface="楷体_GB2312" pitchFamily="49" charset="-122"/>
              <a:ea typeface="楷体_GB2312" pitchFamily="49" charset="-122"/>
            </a:endParaRPr>
          </a:p>
        </p:txBody>
      </p:sp>
      <p:pic>
        <p:nvPicPr>
          <p:cNvPr id="133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4313" y="3571875"/>
            <a:ext cx="86883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a:xfrm>
            <a:off x="3214688" y="2571750"/>
            <a:ext cx="3500437" cy="1143000"/>
          </a:xfrm>
          <a:prstGeom prst="wedgeRoundRectCallout">
            <a:avLst>
              <a:gd name="adj1" fmla="val -38130"/>
              <a:gd name="adj2" fmla="val 77970"/>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2000" b="1" dirty="0">
                <a:solidFill>
                  <a:srgbClr val="0000FF"/>
                </a:solidFill>
                <a:latin typeface="楷体_GB2312" pitchFamily="49" charset="-122"/>
                <a:ea typeface="楷体_GB2312" pitchFamily="49" charset="-122"/>
              </a:rPr>
              <a:t>经过版权处理生成被加密的受保护文件，头部存放密钥识别码和授权中心的</a:t>
            </a:r>
            <a:r>
              <a:rPr lang="en-US" altLang="zh-CN" sz="2000" b="1" dirty="0">
                <a:solidFill>
                  <a:srgbClr val="0000FF"/>
                </a:solidFill>
                <a:latin typeface="楷体_GB2312" pitchFamily="49" charset="-122"/>
                <a:ea typeface="楷体_GB2312" pitchFamily="49" charset="-122"/>
              </a:rPr>
              <a:t>URL</a:t>
            </a:r>
            <a:endParaRPr lang="zh-CN" altLang="en-US" sz="2000" b="1" dirty="0">
              <a:solidFill>
                <a:srgbClr val="0000FF"/>
              </a:solidFill>
              <a:latin typeface="楷体_GB2312" pitchFamily="49" charset="-122"/>
              <a:ea typeface="楷体_GB2312" pitchFamily="49" charset="-122"/>
            </a:endParaRPr>
          </a:p>
        </p:txBody>
      </p:sp>
      <p:sp>
        <p:nvSpPr>
          <p:cNvPr id="6" name="圆角矩形标注 5"/>
          <p:cNvSpPr/>
          <p:nvPr/>
        </p:nvSpPr>
        <p:spPr>
          <a:xfrm>
            <a:off x="4786313" y="2786063"/>
            <a:ext cx="2071687" cy="1143000"/>
          </a:xfrm>
          <a:prstGeom prst="wedgeRoundRectCallout">
            <a:avLst>
              <a:gd name="adj1" fmla="val -38130"/>
              <a:gd name="adj2" fmla="val 77970"/>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2000" b="1" dirty="0">
                <a:solidFill>
                  <a:srgbClr val="0000FF"/>
                </a:solidFill>
                <a:latin typeface="楷体_GB2312" pitchFamily="49" charset="-122"/>
                <a:ea typeface="楷体_GB2312" pitchFamily="49" charset="-122"/>
              </a:rPr>
              <a:t>负责给用户提供受版权保护的文件</a:t>
            </a:r>
            <a:endParaRPr lang="zh-CN" altLang="en-US" sz="2000" b="1" dirty="0">
              <a:solidFill>
                <a:srgbClr val="0000FF"/>
              </a:solidFill>
              <a:latin typeface="楷体_GB2312" pitchFamily="49" charset="-122"/>
              <a:ea typeface="楷体_GB2312" pitchFamily="49" charset="-122"/>
            </a:endParaRPr>
          </a:p>
        </p:txBody>
      </p:sp>
      <p:sp>
        <p:nvSpPr>
          <p:cNvPr id="7" name="圆角矩形标注 6"/>
          <p:cNvSpPr/>
          <p:nvPr/>
        </p:nvSpPr>
        <p:spPr>
          <a:xfrm>
            <a:off x="5072063" y="5429250"/>
            <a:ext cx="2143125" cy="857250"/>
          </a:xfrm>
          <a:prstGeom prst="wedgeRoundRectCallout">
            <a:avLst>
              <a:gd name="adj1" fmla="val -58820"/>
              <a:gd name="adj2" fmla="val -42029"/>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2000" b="1" dirty="0">
                <a:solidFill>
                  <a:srgbClr val="0000FF"/>
                </a:solidFill>
                <a:latin typeface="楷体_GB2312" pitchFamily="49" charset="-122"/>
                <a:ea typeface="楷体_GB2312" pitchFamily="49" charset="-122"/>
              </a:rPr>
              <a:t>支持授权许可证的申请和颁发</a:t>
            </a:r>
            <a:endParaRPr lang="zh-CN" altLang="en-US" sz="2000" b="1" dirty="0">
              <a:solidFill>
                <a:srgbClr val="0000FF"/>
              </a:solidFill>
              <a:latin typeface="楷体_GB2312" pitchFamily="49" charset="-122"/>
              <a:ea typeface="楷体_GB2312" pitchFamily="49" charset="-122"/>
            </a:endParaRPr>
          </a:p>
        </p:txBody>
      </p:sp>
      <p:sp>
        <p:nvSpPr>
          <p:cNvPr id="8" name="标题 1"/>
          <p:cNvSpPr txBox="1"/>
          <p:nvPr/>
        </p:nvSpPr>
        <p:spPr bwMode="auto">
          <a:xfrm>
            <a:off x="285750" y="404664"/>
            <a:ext cx="8229600" cy="776288"/>
          </a:xfrm>
          <a:prstGeom prst="rect">
            <a:avLst/>
          </a:prstGeom>
          <a:noFill/>
          <a:ln w="9525">
            <a:noFill/>
            <a:miter lim="800000"/>
          </a:ln>
        </p:spPr>
        <p:txBody>
          <a:bodyPr lIns="0" rIns="0" bIns="0" anchor="b">
            <a:normAutofit fontScale="97500"/>
          </a:bodyPr>
          <a:lstStyle/>
          <a:p>
            <a:pPr eaLnBrk="0" hangingPunct="0">
              <a:defRPr/>
            </a:pPr>
            <a:r>
              <a:rPr lang="en-US" altLang="zh-CN" sz="3800" dirty="0" smtClean="0">
                <a:solidFill>
                  <a:schemeClr val="tx2"/>
                </a:solidFill>
                <a:latin typeface="+mj-lt"/>
                <a:cs typeface="+mj-cs"/>
              </a:rPr>
              <a:t>  DRM</a:t>
            </a:r>
            <a:r>
              <a:rPr lang="zh-CN" altLang="en-US" sz="3800" dirty="0">
                <a:solidFill>
                  <a:schemeClr val="tx2"/>
                </a:solidFill>
                <a:latin typeface="+mj-lt"/>
                <a:cs typeface="+mj-cs"/>
              </a:rPr>
              <a:t>概述</a:t>
            </a:r>
            <a:r>
              <a:rPr lang="en-US" altLang="zh-CN" sz="3800" dirty="0">
                <a:solidFill>
                  <a:schemeClr val="tx2"/>
                </a:solidFill>
                <a:latin typeface="+mj-lt"/>
                <a:cs typeface="+mj-cs"/>
              </a:rPr>
              <a:t>—</a:t>
            </a:r>
            <a:r>
              <a:rPr lang="zh-CN" altLang="en-US" sz="3800" dirty="0">
                <a:solidFill>
                  <a:schemeClr val="tx2"/>
                </a:solidFill>
                <a:latin typeface="+mj-lt"/>
                <a:cs typeface="+mj-cs"/>
              </a:rPr>
              <a:t>工作原理</a:t>
            </a:r>
            <a:endParaRPr lang="zh-CN" altLang="en-US" sz="3800" dirty="0">
              <a:solidFill>
                <a:schemeClr val="tx2"/>
              </a:solidFill>
              <a:latin typeface="+mj-lt"/>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box(in)">
                                      <p:cBhvr>
                                        <p:cTn id="7" dur="500"/>
                                        <p:tgtEl>
                                          <p:spTgt spid="133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box(in)">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ox(in)">
                                      <p:cBhvr>
                                        <p:cTn id="2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3315">
                                            <p:txEl>
                                              <p:pRg st="2" end="2"/>
                                            </p:txEl>
                                          </p:spTgt>
                                        </p:tgtEl>
                                        <p:attrNameLst>
                                          <p:attrName>style.visibility</p:attrName>
                                        </p:attrNameLst>
                                      </p:cBhvr>
                                      <p:to>
                                        <p:strVal val="visible"/>
                                      </p:to>
                                    </p:set>
                                    <p:animEffect transition="in" filter="box(in)">
                                      <p:cBhvr>
                                        <p:cTn id="32" dur="5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571500" y="476672"/>
            <a:ext cx="8229600" cy="776288"/>
          </a:xfrm>
        </p:spPr>
        <p:txBody>
          <a:bodyPr>
            <a:normAutofit/>
          </a:bodyPr>
          <a:lstStyle/>
          <a:p>
            <a:pPr>
              <a:defRPr/>
            </a:pPr>
            <a:r>
              <a:rPr lang="zh-CN" altLang="en-US" sz="3700" b="1" kern="1200" dirty="0">
                <a:ea typeface="宋体" panose="02010600030101010101" pitchFamily="2" charset="-122"/>
              </a:rPr>
              <a:t>主要版权保护产品</a:t>
            </a:r>
            <a:endParaRPr lang="zh-CN" altLang="en-US" sz="3700" b="1" kern="1200" dirty="0">
              <a:ea typeface="宋体" panose="02010600030101010101" pitchFamily="2" charset="-122"/>
            </a:endParaRPr>
          </a:p>
        </p:txBody>
      </p:sp>
      <p:sp>
        <p:nvSpPr>
          <p:cNvPr id="14339" name="内容占位符 2"/>
          <p:cNvSpPr>
            <a:spLocks noGrp="1"/>
          </p:cNvSpPr>
          <p:nvPr>
            <p:ph idx="1"/>
          </p:nvPr>
        </p:nvSpPr>
        <p:spPr>
          <a:xfrm>
            <a:off x="428625" y="1428750"/>
            <a:ext cx="8501063" cy="4643438"/>
          </a:xfrm>
        </p:spPr>
        <p:txBody>
          <a:bodyPr>
            <a:normAutofit/>
          </a:bodyPr>
          <a:lstStyle/>
          <a:p>
            <a:pPr marL="274320" indent="-274320" eaLnBrk="1" fontAlgn="auto" hangingPunct="1">
              <a:spcAft>
                <a:spcPts val="0"/>
              </a:spcAft>
              <a:buClr>
                <a:schemeClr val="accent3"/>
              </a:buClr>
              <a:buFont typeface="Wingdings 2" panose="05020102010507070707"/>
              <a:buChar char=""/>
              <a:defRPr/>
            </a:pPr>
            <a:r>
              <a:rPr lang="zh-CN" altLang="en-US" sz="2400" b="1" dirty="0" smtClean="0">
                <a:latin typeface="+mn-ea"/>
              </a:rPr>
              <a:t>目前</a:t>
            </a:r>
            <a:r>
              <a:rPr lang="en-US" altLang="zh-CN" sz="2400" b="1" dirty="0" smtClean="0">
                <a:latin typeface="+mn-ea"/>
              </a:rPr>
              <a:t>DRM</a:t>
            </a:r>
            <a:r>
              <a:rPr lang="zh-CN" altLang="en-US" sz="2400" b="1" dirty="0" smtClean="0">
                <a:latin typeface="+mn-ea"/>
              </a:rPr>
              <a:t>所保护的内容主要分为三类</a:t>
            </a:r>
            <a:endParaRPr lang="en-US" altLang="zh-CN" sz="2400" b="1" dirty="0" smtClean="0">
              <a:latin typeface="+mn-ea"/>
            </a:endParaRPr>
          </a:p>
          <a:p>
            <a:pPr marL="640080" lvl="1" indent="-247015" eaLnBrk="1" fontAlgn="auto" hangingPunct="1">
              <a:spcAft>
                <a:spcPts val="0"/>
              </a:spcAft>
              <a:buFont typeface="Wingdings 2" panose="05020102010507070707"/>
              <a:buChar char=""/>
              <a:defRPr/>
            </a:pPr>
            <a:r>
              <a:rPr lang="zh-CN" altLang="en-US" b="1" dirty="0" smtClean="0">
                <a:latin typeface="楷体_GB2312" pitchFamily="49" charset="-122"/>
                <a:ea typeface="楷体_GB2312" pitchFamily="49" charset="-122"/>
              </a:rPr>
              <a:t>包括电子书、音视频文件和电子文档。</a:t>
            </a:r>
            <a:endParaRPr lang="en-US" altLang="zh-CN" b="1" dirty="0" smtClean="0">
              <a:latin typeface="楷体_GB2312" pitchFamily="49" charset="-122"/>
              <a:ea typeface="楷体_GB2312" pitchFamily="49" charset="-122"/>
            </a:endParaRPr>
          </a:p>
          <a:p>
            <a:pPr marL="274320" indent="-274320" eaLnBrk="1" fontAlgn="auto" hangingPunct="1">
              <a:spcAft>
                <a:spcPts val="0"/>
              </a:spcAft>
              <a:buClr>
                <a:schemeClr val="accent3"/>
              </a:buClr>
              <a:buFont typeface="Wingdings 2" panose="05020102010507070707"/>
              <a:buChar char=""/>
              <a:defRPr/>
            </a:pPr>
            <a:r>
              <a:rPr lang="en-US" altLang="zh-CN" sz="2400" b="1" dirty="0" smtClean="0">
                <a:latin typeface="+mn-ea"/>
              </a:rPr>
              <a:t>Adobe </a:t>
            </a:r>
            <a:r>
              <a:rPr lang="zh-CN" altLang="en-US" sz="2400" b="1" dirty="0" smtClean="0">
                <a:latin typeface="+mn-ea"/>
              </a:rPr>
              <a:t>公司的</a:t>
            </a:r>
            <a:r>
              <a:rPr lang="en-US" altLang="zh-CN" sz="2400" b="1" dirty="0" smtClean="0">
                <a:solidFill>
                  <a:srgbClr val="0000FF"/>
                </a:solidFill>
                <a:latin typeface="+mn-ea"/>
              </a:rPr>
              <a:t>ACS</a:t>
            </a:r>
            <a:r>
              <a:rPr lang="zh-CN" altLang="en-US" sz="2400" b="1" dirty="0" smtClean="0">
                <a:latin typeface="+mn-ea"/>
              </a:rPr>
              <a:t>（</a:t>
            </a:r>
            <a:r>
              <a:rPr lang="en-US" altLang="zh-CN" sz="2400" b="1" dirty="0" smtClean="0">
                <a:latin typeface="+mn-ea"/>
              </a:rPr>
              <a:t>Adobe Content Server</a:t>
            </a:r>
            <a:r>
              <a:rPr lang="zh-CN" altLang="en-US" sz="2400" b="1" dirty="0" smtClean="0">
                <a:latin typeface="+mn-ea"/>
              </a:rPr>
              <a:t>）软件</a:t>
            </a:r>
            <a:endParaRPr lang="en-US" altLang="zh-CN" sz="2400" b="1" dirty="0" smtClean="0">
              <a:latin typeface="+mn-ea"/>
            </a:endParaRPr>
          </a:p>
          <a:p>
            <a:pPr marL="274320" indent="-274320" eaLnBrk="1" fontAlgn="auto" hangingPunct="1">
              <a:spcAft>
                <a:spcPts val="0"/>
              </a:spcAft>
              <a:buClr>
                <a:schemeClr val="accent3"/>
              </a:buClr>
              <a:buFont typeface="Wingdings 2" panose="05020102010507070707"/>
              <a:buChar char=""/>
              <a:defRPr/>
            </a:pPr>
            <a:r>
              <a:rPr lang="zh-CN" altLang="en-US" sz="2400" b="1" dirty="0" smtClean="0">
                <a:latin typeface="+mn-ea"/>
              </a:rPr>
              <a:t>方正的</a:t>
            </a:r>
            <a:r>
              <a:rPr lang="en-US" altLang="zh-CN" sz="2400" b="1" dirty="0" err="1" smtClean="0">
                <a:solidFill>
                  <a:srgbClr val="0000FF"/>
                </a:solidFill>
                <a:latin typeface="+mn-ea"/>
              </a:rPr>
              <a:t>Apabi</a:t>
            </a:r>
            <a:r>
              <a:rPr lang="zh-CN" altLang="en-US" sz="2400" b="1" dirty="0" smtClean="0">
                <a:latin typeface="+mn-ea"/>
              </a:rPr>
              <a:t>数字版权保护软件，主要由</a:t>
            </a:r>
            <a:r>
              <a:rPr lang="en-US" altLang="zh-CN" sz="2400" b="1" dirty="0" smtClean="0">
                <a:latin typeface="+mn-ea"/>
              </a:rPr>
              <a:t>Maker</a:t>
            </a:r>
            <a:r>
              <a:rPr lang="zh-CN" altLang="en-US" sz="2400" b="1" dirty="0" smtClean="0">
                <a:latin typeface="+mn-ea"/>
              </a:rPr>
              <a:t>、</a:t>
            </a:r>
            <a:r>
              <a:rPr lang="en-US" altLang="zh-CN" sz="2400" b="1" dirty="0" smtClean="0">
                <a:latin typeface="+mn-ea"/>
              </a:rPr>
              <a:t>Rights Server</a:t>
            </a:r>
            <a:r>
              <a:rPr lang="zh-CN" altLang="en-US" sz="2400" b="1" dirty="0" smtClean="0">
                <a:latin typeface="+mn-ea"/>
              </a:rPr>
              <a:t>、</a:t>
            </a:r>
            <a:r>
              <a:rPr lang="en-US" altLang="zh-CN" sz="2400" b="1" dirty="0" smtClean="0">
                <a:latin typeface="+mn-ea"/>
              </a:rPr>
              <a:t>Retail Server</a:t>
            </a:r>
            <a:r>
              <a:rPr lang="zh-CN" altLang="en-US" sz="2400" b="1" dirty="0" smtClean="0">
                <a:latin typeface="+mn-ea"/>
              </a:rPr>
              <a:t>和</a:t>
            </a:r>
            <a:r>
              <a:rPr lang="en-US" altLang="zh-CN" sz="2400" b="1" dirty="0" smtClean="0">
                <a:latin typeface="+mn-ea"/>
              </a:rPr>
              <a:t>Reader</a:t>
            </a:r>
            <a:r>
              <a:rPr lang="zh-CN" altLang="en-US" sz="2400" b="1" dirty="0" smtClean="0">
                <a:latin typeface="+mn-ea"/>
              </a:rPr>
              <a:t>四部分组成。</a:t>
            </a:r>
            <a:endParaRPr lang="en-US" altLang="zh-CN" sz="2400" b="1" dirty="0" smtClean="0">
              <a:latin typeface="+mn-ea"/>
            </a:endParaRPr>
          </a:p>
          <a:p>
            <a:pPr marL="274320" indent="-274320" eaLnBrk="1" fontAlgn="auto" hangingPunct="1">
              <a:spcAft>
                <a:spcPts val="0"/>
              </a:spcAft>
              <a:buClr>
                <a:schemeClr val="accent3"/>
              </a:buClr>
              <a:buFont typeface="Wingdings 2" panose="05020102010507070707"/>
              <a:buChar char=""/>
              <a:defRPr/>
            </a:pPr>
            <a:r>
              <a:rPr lang="en-US" altLang="zh-CN" sz="2400" b="1" dirty="0" smtClean="0">
                <a:latin typeface="+mn-ea"/>
              </a:rPr>
              <a:t>Microsoft</a:t>
            </a:r>
            <a:r>
              <a:rPr lang="zh-CN" altLang="en-US" sz="2400" b="1" dirty="0" smtClean="0">
                <a:latin typeface="+mn-ea"/>
              </a:rPr>
              <a:t>公司于</a:t>
            </a:r>
            <a:r>
              <a:rPr lang="en-US" altLang="zh-CN" sz="2400" b="1" dirty="0" smtClean="0">
                <a:latin typeface="+mn-ea"/>
              </a:rPr>
              <a:t>1999</a:t>
            </a:r>
            <a:r>
              <a:rPr lang="zh-CN" altLang="en-US" sz="2400" b="1" dirty="0" smtClean="0">
                <a:latin typeface="+mn-ea"/>
              </a:rPr>
              <a:t>年</a:t>
            </a:r>
            <a:r>
              <a:rPr lang="en-US" altLang="zh-CN" sz="2400" b="1" dirty="0" smtClean="0">
                <a:latin typeface="+mn-ea"/>
              </a:rPr>
              <a:t>8</a:t>
            </a:r>
            <a:r>
              <a:rPr lang="zh-CN" altLang="en-US" sz="2400" b="1" dirty="0" smtClean="0">
                <a:latin typeface="+mn-ea"/>
              </a:rPr>
              <a:t>月发布了</a:t>
            </a:r>
            <a:r>
              <a:rPr lang="en-US" altLang="zh-CN" sz="2400" b="1" dirty="0" smtClean="0">
                <a:solidFill>
                  <a:srgbClr val="0000FF"/>
                </a:solidFill>
                <a:latin typeface="+mn-ea"/>
              </a:rPr>
              <a:t>Windows Media DRM</a:t>
            </a:r>
            <a:r>
              <a:rPr lang="zh-CN" altLang="en-US" sz="2400" b="1" dirty="0" smtClean="0">
                <a:solidFill>
                  <a:srgbClr val="0000FF"/>
                </a:solidFill>
                <a:latin typeface="+mn-ea"/>
              </a:rPr>
              <a:t>。</a:t>
            </a:r>
            <a:endParaRPr lang="en-US" altLang="zh-CN" sz="2400" b="1" dirty="0" smtClean="0">
              <a:solidFill>
                <a:srgbClr val="0000FF"/>
              </a:solidFill>
              <a:latin typeface="+mn-ea"/>
            </a:endParaRPr>
          </a:p>
          <a:p>
            <a:pPr marL="640080" lvl="1" indent="-247015" eaLnBrk="1" fontAlgn="auto" hangingPunct="1">
              <a:spcAft>
                <a:spcPts val="0"/>
              </a:spcAft>
              <a:buFont typeface="Wingdings 2" panose="05020102010507070707"/>
              <a:buChar char=""/>
              <a:defRPr/>
            </a:pPr>
            <a:r>
              <a:rPr lang="zh-CN" altLang="en-US" b="1" dirty="0" smtClean="0">
                <a:latin typeface="楷体_GB2312" pitchFamily="49" charset="-122"/>
                <a:ea typeface="楷体_GB2312" pitchFamily="49" charset="-122"/>
              </a:rPr>
              <a:t>最新版本的</a:t>
            </a:r>
            <a:r>
              <a:rPr lang="en-US" altLang="zh-CN" b="1" dirty="0" smtClean="0">
                <a:latin typeface="楷体_GB2312" pitchFamily="49" charset="-122"/>
                <a:ea typeface="楷体_GB2312" pitchFamily="49" charset="-122"/>
              </a:rPr>
              <a:t>Windows Media DRM 10 </a:t>
            </a:r>
            <a:r>
              <a:rPr lang="zh-CN" altLang="en-US" b="1" dirty="0" smtClean="0">
                <a:latin typeface="楷体_GB2312" pitchFamily="49" charset="-122"/>
                <a:ea typeface="楷体_GB2312" pitchFamily="49" charset="-122"/>
              </a:rPr>
              <a:t>系列包括了服务器和软件开发包</a:t>
            </a:r>
            <a:r>
              <a:rPr lang="en-US" altLang="zh-CN" b="1" dirty="0" smtClean="0">
                <a:latin typeface="楷体_GB2312" pitchFamily="49" charset="-122"/>
                <a:ea typeface="楷体_GB2312" pitchFamily="49" charset="-122"/>
              </a:rPr>
              <a:t>SDKs</a:t>
            </a:r>
            <a:r>
              <a:rPr lang="zh-CN" altLang="en-US" b="1" dirty="0" smtClean="0">
                <a:latin typeface="楷体_GB2312" pitchFamily="49" charset="-122"/>
                <a:ea typeface="楷体_GB2312" pitchFamily="49" charset="-122"/>
              </a:rPr>
              <a:t>。</a:t>
            </a:r>
            <a:endParaRPr lang="en-US" altLang="zh-CN" b="1" dirty="0" smtClean="0">
              <a:latin typeface="楷体_GB2312" pitchFamily="49" charset="-122"/>
              <a:ea typeface="楷体_GB2312" pitchFamily="49" charset="-122"/>
            </a:endParaRPr>
          </a:p>
          <a:p>
            <a:pPr marL="274320" indent="-274320" eaLnBrk="1" fontAlgn="auto" hangingPunct="1">
              <a:spcAft>
                <a:spcPts val="0"/>
              </a:spcAft>
              <a:buClr>
                <a:schemeClr val="accent3"/>
              </a:buClr>
              <a:buFont typeface="Wingdings 2" panose="05020102010507070707"/>
              <a:buChar char=""/>
              <a:defRPr/>
            </a:pPr>
            <a:r>
              <a:rPr lang="en-US" altLang="zh-CN" sz="2400" b="1" dirty="0" smtClean="0">
                <a:latin typeface="+mn-ea"/>
              </a:rPr>
              <a:t>Microsoft</a:t>
            </a:r>
            <a:r>
              <a:rPr lang="zh-CN" altLang="en-US" sz="2400" b="1" dirty="0" smtClean="0">
                <a:latin typeface="+mn-ea"/>
              </a:rPr>
              <a:t>公司开发的</a:t>
            </a:r>
            <a:r>
              <a:rPr lang="en-US" altLang="zh-CN" sz="2400" b="1" dirty="0" smtClean="0">
                <a:solidFill>
                  <a:srgbClr val="0000FF"/>
                </a:solidFill>
                <a:latin typeface="+mn-ea"/>
              </a:rPr>
              <a:t>RMS</a:t>
            </a:r>
            <a:r>
              <a:rPr lang="zh-CN" altLang="en-US" sz="2400" b="1" dirty="0" smtClean="0">
                <a:latin typeface="+mn-ea"/>
              </a:rPr>
              <a:t>（</a:t>
            </a:r>
            <a:r>
              <a:rPr lang="en-US" altLang="zh-CN" sz="2400" b="1" dirty="0" smtClean="0">
                <a:latin typeface="+mn-ea"/>
              </a:rPr>
              <a:t>Rights Management Services</a:t>
            </a:r>
            <a:r>
              <a:rPr lang="zh-CN" altLang="en-US" sz="2400" b="1" dirty="0" smtClean="0">
                <a:latin typeface="+mn-ea"/>
              </a:rPr>
              <a:t>）</a:t>
            </a:r>
            <a:r>
              <a:rPr lang="en-US" altLang="zh-CN" sz="2400" b="1" dirty="0" smtClean="0">
                <a:latin typeface="+mn-ea"/>
              </a:rPr>
              <a:t>,</a:t>
            </a:r>
            <a:endParaRPr lang="en-US" altLang="zh-CN" sz="2400" b="1" dirty="0" smtClean="0">
              <a:latin typeface="+mn-ea"/>
            </a:endParaRPr>
          </a:p>
          <a:p>
            <a:pPr marL="640080" lvl="1" indent="-247015" eaLnBrk="1" fontAlgn="auto" hangingPunct="1">
              <a:spcAft>
                <a:spcPts val="0"/>
              </a:spcAft>
              <a:buFont typeface="Wingdings 2" panose="05020102010507070707"/>
              <a:buChar char=""/>
              <a:defRPr/>
            </a:pPr>
            <a:r>
              <a:rPr lang="zh-CN" altLang="en-US" b="1" dirty="0" smtClean="0">
                <a:latin typeface="楷体_GB2312" pitchFamily="49" charset="-122"/>
                <a:ea typeface="楷体_GB2312" pitchFamily="49" charset="-122"/>
              </a:rPr>
              <a:t>适用于电子文档保护的数字内容管理系统。</a:t>
            </a:r>
            <a:endParaRPr lang="en-US" altLang="zh-CN" b="1" dirty="0"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ox(in)">
                                      <p:cBhvr>
                                        <p:cTn id="7" dur="500"/>
                                        <p:tgtEl>
                                          <p:spTgt spid="14339">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4339">
                                            <p:txEl>
                                              <p:pRg st="1" end="1"/>
                                            </p:txEl>
                                          </p:spTgt>
                                        </p:tgtEl>
                                        <p:attrNameLst>
                                          <p:attrName>style.visibility</p:attrName>
                                        </p:attrNameLst>
                                      </p:cBhvr>
                                      <p:to>
                                        <p:strVal val="visible"/>
                                      </p:to>
                                    </p:set>
                                    <p:animEffect transition="in" filter="box(in)">
                                      <p:cBhvr>
                                        <p:cTn id="10" dur="500"/>
                                        <p:tgtEl>
                                          <p:spTgt spid="1433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animEffect transition="in" filter="box(in)">
                                      <p:cBhvr>
                                        <p:cTn id="15" dur="500"/>
                                        <p:tgtEl>
                                          <p:spTgt spid="1433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4339">
                                            <p:txEl>
                                              <p:pRg st="3" end="3"/>
                                            </p:txEl>
                                          </p:spTgt>
                                        </p:tgtEl>
                                        <p:attrNameLst>
                                          <p:attrName>style.visibility</p:attrName>
                                        </p:attrNameLst>
                                      </p:cBhvr>
                                      <p:to>
                                        <p:strVal val="visible"/>
                                      </p:to>
                                    </p:set>
                                    <p:animEffect transition="in" filter="box(in)">
                                      <p:cBhvr>
                                        <p:cTn id="20" dur="500"/>
                                        <p:tgtEl>
                                          <p:spTgt spid="1433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4339">
                                            <p:txEl>
                                              <p:pRg st="4" end="4"/>
                                            </p:txEl>
                                          </p:spTgt>
                                        </p:tgtEl>
                                        <p:attrNameLst>
                                          <p:attrName>style.visibility</p:attrName>
                                        </p:attrNameLst>
                                      </p:cBhvr>
                                      <p:to>
                                        <p:strVal val="visible"/>
                                      </p:to>
                                    </p:set>
                                    <p:animEffect transition="in" filter="box(in)">
                                      <p:cBhvr>
                                        <p:cTn id="25" dur="500"/>
                                        <p:tgtEl>
                                          <p:spTgt spid="14339">
                                            <p:txEl>
                                              <p:pRg st="4" end="4"/>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14339">
                                            <p:txEl>
                                              <p:pRg st="5" end="5"/>
                                            </p:txEl>
                                          </p:spTgt>
                                        </p:tgtEl>
                                        <p:attrNameLst>
                                          <p:attrName>style.visibility</p:attrName>
                                        </p:attrNameLst>
                                      </p:cBhvr>
                                      <p:to>
                                        <p:strVal val="visible"/>
                                      </p:to>
                                    </p:set>
                                    <p:animEffect transition="in" filter="box(in)">
                                      <p:cBhvr>
                                        <p:cTn id="28" dur="500"/>
                                        <p:tgtEl>
                                          <p:spTgt spid="1433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4339">
                                            <p:txEl>
                                              <p:pRg st="6" end="6"/>
                                            </p:txEl>
                                          </p:spTgt>
                                        </p:tgtEl>
                                        <p:attrNameLst>
                                          <p:attrName>style.visibility</p:attrName>
                                        </p:attrNameLst>
                                      </p:cBhvr>
                                      <p:to>
                                        <p:strVal val="visible"/>
                                      </p:to>
                                    </p:set>
                                    <p:animEffect transition="in" filter="box(in)">
                                      <p:cBhvr>
                                        <p:cTn id="33" dur="500"/>
                                        <p:tgtEl>
                                          <p:spTgt spid="14339">
                                            <p:txEl>
                                              <p:pRg st="6" end="6"/>
                                            </p:txEl>
                                          </p:spTgt>
                                        </p:tgtEl>
                                      </p:cBhvr>
                                    </p:animEffect>
                                  </p:childTnLst>
                                </p:cTn>
                              </p:par>
                              <p:par>
                                <p:cTn id="34" presetID="4" presetClass="entr" presetSubtype="16" fill="hold" nodeType="withEffect">
                                  <p:stCondLst>
                                    <p:cond delay="0"/>
                                  </p:stCondLst>
                                  <p:childTnLst>
                                    <p:set>
                                      <p:cBhvr>
                                        <p:cTn id="35" dur="1" fill="hold">
                                          <p:stCondLst>
                                            <p:cond delay="0"/>
                                          </p:stCondLst>
                                        </p:cTn>
                                        <p:tgtEl>
                                          <p:spTgt spid="14339">
                                            <p:txEl>
                                              <p:pRg st="7" end="7"/>
                                            </p:txEl>
                                          </p:spTgt>
                                        </p:tgtEl>
                                        <p:attrNameLst>
                                          <p:attrName>style.visibility</p:attrName>
                                        </p:attrNameLst>
                                      </p:cBhvr>
                                      <p:to>
                                        <p:strVal val="visible"/>
                                      </p:to>
                                    </p:set>
                                    <p:animEffect transition="in" filter="box(in)">
                                      <p:cBhvr>
                                        <p:cTn id="36" dur="500"/>
                                        <p:tgtEl>
                                          <p:spTgt spid="143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285750" y="285750"/>
            <a:ext cx="8229600" cy="776288"/>
          </a:xfrm>
        </p:spPr>
        <p:txBody>
          <a:bodyPr>
            <a:normAutofit/>
          </a:bodyPr>
          <a:lstStyle/>
          <a:p>
            <a:pPr>
              <a:defRPr/>
            </a:pPr>
            <a:r>
              <a:rPr lang="zh-CN" altLang="en-US" b="1" dirty="0" smtClean="0">
                <a:ea typeface="宋体" panose="02010600030101010101" pitchFamily="2" charset="-122"/>
              </a:rPr>
              <a:t>数字</a:t>
            </a:r>
            <a:r>
              <a:rPr lang="zh-CN" altLang="en-US" b="1" dirty="0">
                <a:ea typeface="宋体" panose="02010600030101010101" pitchFamily="2" charset="-122"/>
              </a:rPr>
              <a:t>水印</a:t>
            </a:r>
            <a:endParaRPr lang="zh-CN" altLang="en-US" b="1" dirty="0">
              <a:ea typeface="宋体" panose="02010600030101010101" pitchFamily="2" charset="-122"/>
            </a:endParaRPr>
          </a:p>
        </p:txBody>
      </p:sp>
      <p:sp>
        <p:nvSpPr>
          <p:cNvPr id="15363" name="内容占位符 2"/>
          <p:cNvSpPr>
            <a:spLocks noGrp="1"/>
          </p:cNvSpPr>
          <p:nvPr>
            <p:ph idx="1"/>
          </p:nvPr>
        </p:nvSpPr>
        <p:spPr>
          <a:xfrm>
            <a:off x="357188" y="1241251"/>
            <a:ext cx="8507412" cy="5572125"/>
          </a:xfrm>
        </p:spPr>
        <p:txBody>
          <a:bodyPr/>
          <a:lstStyle/>
          <a:p>
            <a:pPr eaLnBrk="1" hangingPunct="1">
              <a:lnSpc>
                <a:spcPts val="3100"/>
              </a:lnSpc>
            </a:pPr>
            <a:r>
              <a:rPr lang="zh-CN" altLang="en-US" sz="2400" b="1" dirty="0" smtClean="0">
                <a:solidFill>
                  <a:srgbClr val="0000FF"/>
                </a:solidFill>
              </a:rPr>
              <a:t>原始的水印</a:t>
            </a:r>
            <a:r>
              <a:rPr lang="zh-CN" altLang="en-US" sz="2400" b="1" dirty="0" smtClean="0"/>
              <a:t>：在制作纸张过程中通过改变纸浆纤维密度的方法而形成的，“夹”在纸中而不是在纸的表面，迎光透视时可以清晰看到的有明暗纹理的图像或文字。</a:t>
            </a:r>
            <a:endParaRPr lang="en-US" altLang="zh-CN" sz="2400" b="1" dirty="0" smtClean="0"/>
          </a:p>
          <a:p>
            <a:pPr lvl="1" eaLnBrk="1" hangingPunct="1">
              <a:lnSpc>
                <a:spcPts val="3100"/>
              </a:lnSpc>
            </a:pPr>
            <a:r>
              <a:rPr lang="zh-CN" altLang="en-US" b="1" dirty="0" smtClean="0">
                <a:latin typeface="楷体_GB2312" pitchFamily="49" charset="-122"/>
                <a:ea typeface="楷体_GB2312" pitchFamily="49" charset="-122"/>
              </a:rPr>
              <a:t>人民币、购物卷以及有价证劵等，以防止造假。</a:t>
            </a:r>
            <a:endParaRPr lang="en-US" altLang="zh-CN" b="1" dirty="0" smtClean="0">
              <a:latin typeface="楷体_GB2312" pitchFamily="49" charset="-122"/>
              <a:ea typeface="楷体_GB2312" pitchFamily="49" charset="-122"/>
            </a:endParaRPr>
          </a:p>
          <a:p>
            <a:pPr eaLnBrk="1" hangingPunct="1">
              <a:lnSpc>
                <a:spcPts val="3100"/>
              </a:lnSpc>
            </a:pPr>
            <a:r>
              <a:rPr lang="zh-CN" altLang="en-US" sz="2400" b="1" dirty="0" smtClean="0">
                <a:solidFill>
                  <a:srgbClr val="0000FF"/>
                </a:solidFill>
              </a:rPr>
              <a:t>数字水印（</a:t>
            </a:r>
            <a:r>
              <a:rPr lang="en-US" altLang="zh-CN" sz="2400" b="1" dirty="0" smtClean="0"/>
              <a:t>digital watermark</a:t>
            </a:r>
            <a:r>
              <a:rPr lang="zh-CN" altLang="en-US" sz="2400" b="1" dirty="0" smtClean="0"/>
              <a:t>）：用来证明一个数字产品的拥有权、真实性。</a:t>
            </a:r>
            <a:endParaRPr lang="en-US" altLang="zh-CN" sz="2400" b="1" dirty="0" smtClean="0"/>
          </a:p>
          <a:p>
            <a:pPr lvl="1" eaLnBrk="1" hangingPunct="1">
              <a:lnSpc>
                <a:spcPts val="3100"/>
              </a:lnSpc>
            </a:pPr>
            <a:r>
              <a:rPr lang="zh-CN" altLang="en-US" b="1" dirty="0" smtClean="0">
                <a:latin typeface="楷体_GB2312" pitchFamily="49" charset="-122"/>
                <a:ea typeface="楷体_GB2312" pitchFamily="49" charset="-122"/>
              </a:rPr>
              <a:t>通过一些算法嵌入在数字产品中的数字信息，例如产品的序列号、公司图像标志以及有特殊意义的文本等。</a:t>
            </a:r>
            <a:endParaRPr lang="zh-CN" altLang="zh-CN" b="1" dirty="0" smtClean="0">
              <a:latin typeface="楷体_GB2312" pitchFamily="49" charset="-122"/>
              <a:ea typeface="楷体_GB2312" pitchFamily="49" charset="-122"/>
            </a:endParaRPr>
          </a:p>
          <a:p>
            <a:pPr eaLnBrk="1" hangingPunct="1">
              <a:lnSpc>
                <a:spcPts val="3100"/>
              </a:lnSpc>
            </a:pPr>
            <a:r>
              <a:rPr lang="zh-CN" altLang="en-US" sz="2400" b="1" dirty="0" smtClean="0"/>
              <a:t>数字水印分为</a:t>
            </a:r>
            <a:r>
              <a:rPr lang="zh-CN" altLang="en-US" sz="2400" b="1" dirty="0" smtClean="0">
                <a:solidFill>
                  <a:srgbClr val="FF0000"/>
                </a:solidFill>
              </a:rPr>
              <a:t>可见数字水印</a:t>
            </a:r>
            <a:r>
              <a:rPr lang="zh-CN" altLang="en-US" sz="2400" b="1" dirty="0" smtClean="0"/>
              <a:t>和</a:t>
            </a:r>
            <a:r>
              <a:rPr lang="zh-CN" altLang="en-US" sz="2400" b="1" dirty="0" smtClean="0">
                <a:solidFill>
                  <a:srgbClr val="FF0000"/>
                </a:solidFill>
              </a:rPr>
              <a:t>不可见数字水印</a:t>
            </a:r>
            <a:r>
              <a:rPr lang="zh-CN" altLang="en-US" sz="2400" b="1" dirty="0" smtClean="0"/>
              <a:t>。</a:t>
            </a:r>
            <a:endParaRPr lang="en-US" altLang="zh-CN" sz="2400" b="1" dirty="0" smtClean="0"/>
          </a:p>
          <a:p>
            <a:pPr lvl="1" eaLnBrk="1" hangingPunct="1">
              <a:lnSpc>
                <a:spcPts val="3100"/>
              </a:lnSpc>
            </a:pPr>
            <a:r>
              <a:rPr lang="zh-CN" altLang="en-US" b="1" dirty="0" smtClean="0">
                <a:solidFill>
                  <a:srgbClr val="0000FF"/>
                </a:solidFill>
                <a:latin typeface="楷体_GB2312" pitchFamily="49" charset="-122"/>
                <a:ea typeface="楷体_GB2312" pitchFamily="49" charset="-122"/>
              </a:rPr>
              <a:t>可见水印</a:t>
            </a:r>
            <a:r>
              <a:rPr lang="zh-CN" altLang="en-US" b="1" dirty="0" smtClean="0">
                <a:latin typeface="楷体_GB2312" pitchFamily="49" charset="-122"/>
                <a:ea typeface="楷体_GB2312" pitchFamily="49" charset="-122"/>
              </a:rPr>
              <a:t>主要用于声明对产品的所有权、著作权和来源，起到广告宣传或使用约束的作用（电视台的台标）</a:t>
            </a:r>
            <a:endParaRPr lang="en-US" altLang="zh-CN" b="1" dirty="0" smtClean="0">
              <a:latin typeface="楷体_GB2312" pitchFamily="49" charset="-122"/>
              <a:ea typeface="楷体_GB2312" pitchFamily="49" charset="-122"/>
            </a:endParaRPr>
          </a:p>
          <a:p>
            <a:pPr lvl="1" eaLnBrk="1" hangingPunct="1">
              <a:lnSpc>
                <a:spcPts val="3100"/>
              </a:lnSpc>
            </a:pPr>
            <a:r>
              <a:rPr lang="zh-CN" altLang="en-US" b="1" dirty="0" smtClean="0">
                <a:solidFill>
                  <a:srgbClr val="0000FF"/>
                </a:solidFill>
                <a:latin typeface="楷体_GB2312" pitchFamily="49" charset="-122"/>
                <a:ea typeface="楷体_GB2312" pitchFamily="49" charset="-122"/>
              </a:rPr>
              <a:t>不可见数字水印</a:t>
            </a:r>
            <a:r>
              <a:rPr lang="zh-CN" altLang="en-US" b="1" dirty="0" smtClean="0">
                <a:latin typeface="楷体_GB2312" pitchFamily="49" charset="-122"/>
                <a:ea typeface="楷体_GB2312" pitchFamily="49" charset="-122"/>
              </a:rPr>
              <a:t>应用的层次更高，制作难度更大，应用面也更广。</a:t>
            </a:r>
            <a:endParaRPr lang="zh-CN" altLang="zh-CN" b="1" dirty="0"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box(in)">
                                      <p:cBhvr>
                                        <p:cTn id="7" dur="500"/>
                                        <p:tgtEl>
                                          <p:spTgt spid="1536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5363">
                                            <p:txEl>
                                              <p:pRg st="1" end="1"/>
                                            </p:txEl>
                                          </p:spTgt>
                                        </p:tgtEl>
                                        <p:attrNameLst>
                                          <p:attrName>style.visibility</p:attrName>
                                        </p:attrNameLst>
                                      </p:cBhvr>
                                      <p:to>
                                        <p:strVal val="visible"/>
                                      </p:to>
                                    </p:set>
                                    <p:animEffect transition="in" filter="box(in)">
                                      <p:cBhvr>
                                        <p:cTn id="10" dur="500"/>
                                        <p:tgtEl>
                                          <p:spTgt spid="1536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animEffect transition="in" filter="box(in)">
                                      <p:cBhvr>
                                        <p:cTn id="15" dur="500"/>
                                        <p:tgtEl>
                                          <p:spTgt spid="15363">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5363">
                                            <p:txEl>
                                              <p:pRg st="3" end="3"/>
                                            </p:txEl>
                                          </p:spTgt>
                                        </p:tgtEl>
                                        <p:attrNameLst>
                                          <p:attrName>style.visibility</p:attrName>
                                        </p:attrNameLst>
                                      </p:cBhvr>
                                      <p:to>
                                        <p:strVal val="visible"/>
                                      </p:to>
                                    </p:set>
                                    <p:animEffect transition="in" filter="box(in)">
                                      <p:cBhvr>
                                        <p:cTn id="18" dur="500"/>
                                        <p:tgtEl>
                                          <p:spTgt spid="1536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animEffect transition="in" filter="box(in)">
                                      <p:cBhvr>
                                        <p:cTn id="23" dur="500"/>
                                        <p:tgtEl>
                                          <p:spTgt spid="15363">
                                            <p:txEl>
                                              <p:pRg st="4" end="4"/>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15363">
                                            <p:txEl>
                                              <p:pRg st="5" end="5"/>
                                            </p:txEl>
                                          </p:spTgt>
                                        </p:tgtEl>
                                        <p:attrNameLst>
                                          <p:attrName>style.visibility</p:attrName>
                                        </p:attrNameLst>
                                      </p:cBhvr>
                                      <p:to>
                                        <p:strVal val="visible"/>
                                      </p:to>
                                    </p:set>
                                    <p:animEffect transition="in" filter="box(in)">
                                      <p:cBhvr>
                                        <p:cTn id="26" dur="500"/>
                                        <p:tgtEl>
                                          <p:spTgt spid="15363">
                                            <p:txEl>
                                              <p:pRg st="5" end="5"/>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15363">
                                            <p:txEl>
                                              <p:pRg st="6" end="6"/>
                                            </p:txEl>
                                          </p:spTgt>
                                        </p:tgtEl>
                                        <p:attrNameLst>
                                          <p:attrName>style.visibility</p:attrName>
                                        </p:attrNameLst>
                                      </p:cBhvr>
                                      <p:to>
                                        <p:strVal val="visible"/>
                                      </p:to>
                                    </p:set>
                                    <p:animEffect transition="in" filter="box(in)">
                                      <p:cBhvr>
                                        <p:cTn id="29" dur="500"/>
                                        <p:tgtEl>
                                          <p:spTgt spid="15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260350"/>
            <a:ext cx="7129462"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3155950"/>
            <a:ext cx="6696075"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0063" y="476672"/>
            <a:ext cx="8229600" cy="776288"/>
          </a:xfrm>
        </p:spPr>
        <p:txBody>
          <a:bodyPr/>
          <a:lstStyle/>
          <a:p>
            <a:pPr>
              <a:defRPr/>
            </a:pPr>
            <a:r>
              <a:rPr lang="zh-CN" altLang="en-US" b="1" dirty="0">
                <a:ea typeface="宋体" panose="02010600030101010101" pitchFamily="2" charset="-122"/>
              </a:rPr>
              <a:t>数字水印原理</a:t>
            </a:r>
            <a:endParaRPr lang="zh-CN" altLang="en-US" b="1" dirty="0">
              <a:ea typeface="宋体" panose="02010600030101010101" pitchFamily="2" charset="-122"/>
            </a:endParaRPr>
          </a:p>
        </p:txBody>
      </p:sp>
      <p:sp>
        <p:nvSpPr>
          <p:cNvPr id="16387" name="内容占位符 2"/>
          <p:cNvSpPr>
            <a:spLocks noGrp="1"/>
          </p:cNvSpPr>
          <p:nvPr>
            <p:ph idx="1"/>
          </p:nvPr>
        </p:nvSpPr>
        <p:spPr>
          <a:xfrm>
            <a:off x="500063" y="1571625"/>
            <a:ext cx="8229600" cy="4389438"/>
          </a:xfrm>
        </p:spPr>
        <p:txBody>
          <a:bodyPr/>
          <a:lstStyle/>
          <a:p>
            <a:pPr eaLnBrk="1" hangingPunct="1">
              <a:lnSpc>
                <a:spcPts val="3600"/>
              </a:lnSpc>
            </a:pPr>
            <a:r>
              <a:rPr lang="zh-CN" altLang="en-US" sz="2800" b="1" smtClean="0"/>
              <a:t>一个数字水印（后简称为水印）方案一般包括三个基本方面：</a:t>
            </a:r>
            <a:r>
              <a:rPr lang="zh-CN" altLang="en-US" sz="2800" b="1" smtClean="0">
                <a:latin typeface="楷体_GB2312" pitchFamily="49" charset="-122"/>
                <a:ea typeface="楷体_GB2312" pitchFamily="49" charset="-122"/>
              </a:rPr>
              <a:t>水印的</a:t>
            </a:r>
            <a:r>
              <a:rPr lang="zh-CN" altLang="en-US" sz="2800" b="1" smtClean="0">
                <a:solidFill>
                  <a:srgbClr val="FF0000"/>
                </a:solidFill>
                <a:latin typeface="楷体_GB2312" pitchFamily="49" charset="-122"/>
                <a:ea typeface="楷体_GB2312" pitchFamily="49" charset="-122"/>
              </a:rPr>
              <a:t>形成</a:t>
            </a:r>
            <a:r>
              <a:rPr lang="zh-CN" altLang="en-US" sz="2800" b="1" smtClean="0">
                <a:latin typeface="楷体_GB2312" pitchFamily="49" charset="-122"/>
                <a:ea typeface="楷体_GB2312" pitchFamily="49" charset="-122"/>
              </a:rPr>
              <a:t>、水印的</a:t>
            </a:r>
            <a:r>
              <a:rPr lang="zh-CN" altLang="en-US" sz="2800" b="1" smtClean="0">
                <a:solidFill>
                  <a:srgbClr val="FF0000"/>
                </a:solidFill>
                <a:latin typeface="楷体_GB2312" pitchFamily="49" charset="-122"/>
                <a:ea typeface="楷体_GB2312" pitchFamily="49" charset="-122"/>
              </a:rPr>
              <a:t>嵌入</a:t>
            </a:r>
            <a:r>
              <a:rPr lang="zh-CN" altLang="en-US" sz="2800" b="1" smtClean="0">
                <a:latin typeface="楷体_GB2312" pitchFamily="49" charset="-122"/>
                <a:ea typeface="楷体_GB2312" pitchFamily="49" charset="-122"/>
              </a:rPr>
              <a:t>和水印的</a:t>
            </a:r>
            <a:r>
              <a:rPr lang="zh-CN" altLang="en-US" sz="2800" b="1" smtClean="0">
                <a:solidFill>
                  <a:srgbClr val="FF0000"/>
                </a:solidFill>
                <a:latin typeface="楷体_GB2312" pitchFamily="49" charset="-122"/>
                <a:ea typeface="楷体_GB2312" pitchFamily="49" charset="-122"/>
              </a:rPr>
              <a:t>检测</a:t>
            </a:r>
            <a:r>
              <a:rPr lang="zh-CN" altLang="en-US" sz="2800" b="1" smtClean="0">
                <a:latin typeface="楷体_GB2312" pitchFamily="49" charset="-122"/>
                <a:ea typeface="楷体_GB2312" pitchFamily="49" charset="-122"/>
              </a:rPr>
              <a:t>。</a:t>
            </a:r>
            <a:endParaRPr lang="en-US" altLang="zh-CN" sz="2800" b="1" smtClean="0">
              <a:latin typeface="楷体_GB2312" pitchFamily="49" charset="-122"/>
              <a:ea typeface="楷体_GB2312" pitchFamily="49" charset="-122"/>
            </a:endParaRPr>
          </a:p>
          <a:p>
            <a:pPr eaLnBrk="1" hangingPunct="1">
              <a:lnSpc>
                <a:spcPts val="3600"/>
              </a:lnSpc>
            </a:pPr>
            <a:r>
              <a:rPr lang="zh-CN" altLang="en-US" sz="2800" b="1" smtClean="0">
                <a:solidFill>
                  <a:srgbClr val="0000FF"/>
                </a:solidFill>
              </a:rPr>
              <a:t>水印的形成：</a:t>
            </a:r>
            <a:r>
              <a:rPr lang="zh-CN" altLang="en-US" sz="2800" b="1" smtClean="0"/>
              <a:t>指选择有意义的数据，以特定形式生成水印信息，如有意义的文字、序列号、数字图像（商标、印鉴等）或者数字音频片段的编码。</a:t>
            </a:r>
            <a:endParaRPr lang="en-US" altLang="zh-CN" sz="2800" b="1" smtClean="0"/>
          </a:p>
          <a:p>
            <a:pPr lvl="1" eaLnBrk="1" hangingPunct="1">
              <a:lnSpc>
                <a:spcPts val="3600"/>
              </a:lnSpc>
            </a:pPr>
            <a:r>
              <a:rPr lang="zh-CN" altLang="en-US" b="1" smtClean="0">
                <a:latin typeface="楷体_GB2312" pitchFamily="49" charset="-122"/>
                <a:ea typeface="楷体_GB2312" pitchFamily="49" charset="-122"/>
              </a:rPr>
              <a:t>一般水印信息可以根据需要制作成可直接阅读的</a:t>
            </a:r>
            <a:r>
              <a:rPr lang="zh-CN" altLang="en-US" b="1" smtClean="0">
                <a:solidFill>
                  <a:srgbClr val="FF0000"/>
                </a:solidFill>
                <a:latin typeface="楷体_GB2312" pitchFamily="49" charset="-122"/>
                <a:ea typeface="楷体_GB2312" pitchFamily="49" charset="-122"/>
              </a:rPr>
              <a:t>明文信息</a:t>
            </a:r>
            <a:r>
              <a:rPr lang="zh-CN" altLang="en-US" b="1" smtClean="0">
                <a:latin typeface="楷体_GB2312" pitchFamily="49" charset="-122"/>
                <a:ea typeface="楷体_GB2312" pitchFamily="49" charset="-122"/>
              </a:rPr>
              <a:t>，也可以是经过加密处理后的</a:t>
            </a:r>
            <a:r>
              <a:rPr lang="zh-CN" altLang="en-US" b="1" smtClean="0">
                <a:solidFill>
                  <a:srgbClr val="FF0000"/>
                </a:solidFill>
                <a:latin typeface="楷体_GB2312" pitchFamily="49" charset="-122"/>
                <a:ea typeface="楷体_GB2312" pitchFamily="49" charset="-122"/>
              </a:rPr>
              <a:t>密文</a:t>
            </a:r>
            <a:r>
              <a:rPr lang="zh-CN" altLang="en-US" b="1" smtClean="0">
                <a:latin typeface="楷体_GB2312" pitchFamily="49" charset="-122"/>
                <a:ea typeface="楷体_GB2312" pitchFamily="49" charset="-122"/>
              </a:rPr>
              <a:t>。</a:t>
            </a:r>
            <a:endParaRPr lang="zh-CN" altLang="en-US" b="1"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animEffect transition="in" filter="box(in)">
                                      <p:cBhvr>
                                        <p:cTn id="7" dur="500"/>
                                        <p:tgtEl>
                                          <p:spTgt spid="16387">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6387">
                                            <p:txEl>
                                              <p:pRg st="2" end="2"/>
                                            </p:txEl>
                                          </p:spTgt>
                                        </p:tgtEl>
                                        <p:attrNameLst>
                                          <p:attrName>style.visibility</p:attrName>
                                        </p:attrNameLst>
                                      </p:cBhvr>
                                      <p:to>
                                        <p:strVal val="visible"/>
                                      </p:to>
                                    </p:set>
                                    <p:animEffect transition="in" filter="box(in)">
                                      <p:cBhvr>
                                        <p:cTn id="10" dur="50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500063" y="500063"/>
            <a:ext cx="8229600" cy="776287"/>
          </a:xfrm>
        </p:spPr>
        <p:txBody>
          <a:bodyPr>
            <a:normAutofit/>
          </a:bodyPr>
          <a:lstStyle/>
          <a:p>
            <a:pPr>
              <a:defRPr/>
            </a:pPr>
            <a:r>
              <a:rPr lang="zh-CN" altLang="en-US" b="1" dirty="0">
                <a:ea typeface="宋体" panose="02010600030101010101" pitchFamily="2" charset="-122"/>
              </a:rPr>
              <a:t>水印的嵌入</a:t>
            </a:r>
            <a:endParaRPr lang="zh-CN" altLang="en-US" b="1" dirty="0">
              <a:ea typeface="宋体" panose="02010600030101010101" pitchFamily="2" charset="-122"/>
            </a:endParaRPr>
          </a:p>
        </p:txBody>
      </p:sp>
      <p:sp>
        <p:nvSpPr>
          <p:cNvPr id="28675" name="内容占位符 2"/>
          <p:cNvSpPr>
            <a:spLocks noGrp="1"/>
          </p:cNvSpPr>
          <p:nvPr>
            <p:ph idx="1"/>
          </p:nvPr>
        </p:nvSpPr>
        <p:spPr>
          <a:xfrm>
            <a:off x="500063" y="1500188"/>
            <a:ext cx="8229600" cy="4389437"/>
          </a:xfrm>
        </p:spPr>
        <p:txBody>
          <a:bodyPr/>
          <a:lstStyle/>
          <a:p>
            <a:pPr eaLnBrk="1" hangingPunct="1">
              <a:lnSpc>
                <a:spcPts val="3300"/>
              </a:lnSpc>
            </a:pPr>
            <a:r>
              <a:rPr lang="zh-CN" altLang="en-US" b="1" smtClean="0"/>
              <a:t>水印的嵌入与密码体系的加密环节类似，一般分为</a:t>
            </a:r>
            <a:r>
              <a:rPr lang="zh-CN" altLang="en-US" b="1" smtClean="0">
                <a:solidFill>
                  <a:srgbClr val="FF0000"/>
                </a:solidFill>
              </a:rPr>
              <a:t>输入</a:t>
            </a:r>
            <a:r>
              <a:rPr lang="zh-CN" altLang="en-US" b="1" smtClean="0"/>
              <a:t>、</a:t>
            </a:r>
            <a:r>
              <a:rPr lang="zh-CN" altLang="en-US" b="1" smtClean="0">
                <a:solidFill>
                  <a:srgbClr val="FF0000"/>
                </a:solidFill>
              </a:rPr>
              <a:t>嵌入处理</a:t>
            </a:r>
            <a:r>
              <a:rPr lang="zh-CN" altLang="en-US" b="1" smtClean="0"/>
              <a:t>和</a:t>
            </a:r>
            <a:r>
              <a:rPr lang="zh-CN" altLang="en-US" b="1" smtClean="0">
                <a:solidFill>
                  <a:srgbClr val="FF0000"/>
                </a:solidFill>
              </a:rPr>
              <a:t>输出</a:t>
            </a:r>
            <a:r>
              <a:rPr lang="zh-CN" altLang="en-US" b="1" smtClean="0"/>
              <a:t>三部分。</a:t>
            </a:r>
            <a:endParaRPr lang="zh-CN" altLang="en-US" b="1" smtClean="0"/>
          </a:p>
        </p:txBody>
      </p:sp>
      <p:pic>
        <p:nvPicPr>
          <p:cNvPr id="2867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2275" y="2852738"/>
            <a:ext cx="5111750"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a:spLocks noChangeArrowheads="1"/>
          </p:cNvSpPr>
          <p:nvPr/>
        </p:nvSpPr>
        <p:spPr bwMode="auto">
          <a:xfrm>
            <a:off x="4643438" y="2000250"/>
            <a:ext cx="4249737" cy="1643063"/>
          </a:xfrm>
          <a:prstGeom prst="wedgeRoundRectCallout">
            <a:avLst>
              <a:gd name="adj1" fmla="val -49741"/>
              <a:gd name="adj2" fmla="val 73380"/>
              <a:gd name="adj3" fmla="val 16667"/>
            </a:avLst>
          </a:prstGeom>
          <a:solidFill>
            <a:srgbClr val="CCFFCC"/>
          </a:solidFill>
          <a:ln w="25400" algn="ctr">
            <a:solidFill>
              <a:srgbClr val="7030A0"/>
            </a:solidFill>
            <a:miter lim="800000"/>
          </a:ln>
        </p:spPr>
        <p:txBody>
          <a:bodyPr/>
          <a:lstStyle/>
          <a:p>
            <a:r>
              <a:rPr lang="zh-CN" altLang="en-US" sz="2400" b="1">
                <a:solidFill>
                  <a:srgbClr val="0000FF"/>
                </a:solidFill>
                <a:latin typeface="楷体_GB2312" pitchFamily="49" charset="-122"/>
                <a:ea typeface="楷体_GB2312" pitchFamily="49" charset="-122"/>
              </a:rPr>
              <a:t>对输入原始文件进行分析选择嵌入点，将水印信息以特定的方式嵌入到一个或多个嵌入点，需要密码参与。</a:t>
            </a:r>
            <a:endParaRPr lang="zh-CN" altLang="en-US" sz="2400" b="1">
              <a:solidFill>
                <a:srgbClr val="0000FF"/>
              </a:solidFill>
              <a:latin typeface="楷体_GB2312" pitchFamily="49" charset="-122"/>
              <a:ea typeface="楷体_GB2312" pitchFamily="49" charset="-122"/>
            </a:endParaRPr>
          </a:p>
        </p:txBody>
      </p:sp>
      <p:sp>
        <p:nvSpPr>
          <p:cNvPr id="6" name="圆角矩形标注 5"/>
          <p:cNvSpPr/>
          <p:nvPr/>
        </p:nvSpPr>
        <p:spPr>
          <a:xfrm>
            <a:off x="2357438" y="2428875"/>
            <a:ext cx="1000125" cy="642938"/>
          </a:xfrm>
          <a:prstGeom prst="wedgeRoundRectCallout">
            <a:avLst>
              <a:gd name="adj1" fmla="val 47917"/>
              <a:gd name="adj2" fmla="val 91653"/>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2400" b="1" dirty="0">
                <a:solidFill>
                  <a:srgbClr val="0000FF"/>
                </a:solidFill>
                <a:latin typeface="楷体_GB2312" pitchFamily="49" charset="-122"/>
                <a:ea typeface="楷体_GB2312" pitchFamily="49" charset="-122"/>
              </a:rPr>
              <a:t>输入</a:t>
            </a:r>
            <a:endParaRPr lang="zh-CN" altLang="en-US" sz="2400" b="1" dirty="0">
              <a:solidFill>
                <a:srgbClr val="0000FF"/>
              </a:solidFill>
              <a:latin typeface="楷体_GB2312" pitchFamily="49" charset="-122"/>
              <a:ea typeface="楷体_GB2312" pitchFamily="49" charset="-122"/>
            </a:endParaRPr>
          </a:p>
        </p:txBody>
      </p:sp>
      <p:sp>
        <p:nvSpPr>
          <p:cNvPr id="7" name="圆角矩形标注 6"/>
          <p:cNvSpPr/>
          <p:nvPr/>
        </p:nvSpPr>
        <p:spPr>
          <a:xfrm>
            <a:off x="714375" y="3286125"/>
            <a:ext cx="1000125" cy="642938"/>
          </a:xfrm>
          <a:prstGeom prst="wedgeRoundRectCallout">
            <a:avLst>
              <a:gd name="adj1" fmla="val 47917"/>
              <a:gd name="adj2" fmla="val 91653"/>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2400" b="1" dirty="0">
                <a:solidFill>
                  <a:srgbClr val="0000FF"/>
                </a:solidFill>
                <a:latin typeface="楷体_GB2312" pitchFamily="49" charset="-122"/>
                <a:ea typeface="楷体_GB2312" pitchFamily="49" charset="-122"/>
              </a:rPr>
              <a:t>输入</a:t>
            </a:r>
            <a:endParaRPr lang="zh-CN" altLang="en-US" sz="2400" b="1" dirty="0">
              <a:solidFill>
                <a:srgbClr val="0000FF"/>
              </a:solidFill>
              <a:latin typeface="楷体_GB2312" pitchFamily="49" charset="-122"/>
              <a:ea typeface="楷体_GB2312" pitchFamily="49" charset="-122"/>
            </a:endParaRPr>
          </a:p>
        </p:txBody>
      </p:sp>
      <p:sp>
        <p:nvSpPr>
          <p:cNvPr id="8" name="圆角矩形标注 7"/>
          <p:cNvSpPr/>
          <p:nvPr/>
        </p:nvSpPr>
        <p:spPr>
          <a:xfrm>
            <a:off x="2786063" y="4786313"/>
            <a:ext cx="1000125" cy="642937"/>
          </a:xfrm>
          <a:prstGeom prst="wedgeRoundRectCallout">
            <a:avLst>
              <a:gd name="adj1" fmla="val 47917"/>
              <a:gd name="adj2" fmla="val 91653"/>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2400" b="1" dirty="0">
                <a:solidFill>
                  <a:srgbClr val="0000FF"/>
                </a:solidFill>
                <a:latin typeface="楷体_GB2312" pitchFamily="49" charset="-122"/>
                <a:ea typeface="楷体_GB2312" pitchFamily="49" charset="-122"/>
              </a:rPr>
              <a:t>输入</a:t>
            </a:r>
            <a:endParaRPr lang="zh-CN" altLang="en-US" sz="2400" b="1" dirty="0">
              <a:solidFill>
                <a:srgbClr val="0000FF"/>
              </a:solidFill>
              <a:latin typeface="楷体_GB2312" pitchFamily="49" charset="-122"/>
              <a:ea typeface="楷体_GB2312" pitchFamily="49" charset="-122"/>
            </a:endParaRPr>
          </a:p>
        </p:txBody>
      </p:sp>
      <p:sp>
        <p:nvSpPr>
          <p:cNvPr id="9" name="圆角矩形标注 8"/>
          <p:cNvSpPr/>
          <p:nvPr/>
        </p:nvSpPr>
        <p:spPr>
          <a:xfrm>
            <a:off x="5643563" y="5072063"/>
            <a:ext cx="2571750" cy="1428750"/>
          </a:xfrm>
          <a:prstGeom prst="wedgeRoundRectCallout">
            <a:avLst>
              <a:gd name="adj1" fmla="val -29304"/>
              <a:gd name="adj2" fmla="val -84811"/>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2400" b="1" dirty="0">
                <a:solidFill>
                  <a:srgbClr val="0000FF"/>
                </a:solidFill>
                <a:latin typeface="楷体_GB2312" pitchFamily="49" charset="-122"/>
                <a:ea typeface="楷体_GB2312" pitchFamily="49" charset="-122"/>
              </a:rPr>
              <a:t>将处理过的数据整理为带有水印信息的文件</a:t>
            </a:r>
            <a:endParaRPr lang="zh-CN" altLang="en-US" sz="2400" b="1" dirty="0">
              <a:solidFill>
                <a:srgbClr val="0000FF"/>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8" presetID="4"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in)">
                                      <p:cBhvr>
                                        <p:cTn id="1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11" presetID="4"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ox(in)">
                                      <p:cBhvr>
                                        <p:cTn id="18"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ox(in)">
                                      <p:cBhvr>
                                        <p:cTn id="2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6AECDE2-BED5-4F5E-A1EF-4137682904F6}" type="slidenum">
              <a:rPr lang="zh-CN" altLang="en-US"/>
            </a:fld>
            <a:endParaRPr lang="en-US" altLang="zh-CN"/>
          </a:p>
        </p:txBody>
      </p:sp>
      <p:sp>
        <p:nvSpPr>
          <p:cNvPr id="11266" name="Rectangle 2"/>
          <p:cNvSpPr>
            <a:spLocks noGrp="1" noChangeArrowheads="1"/>
          </p:cNvSpPr>
          <p:nvPr>
            <p:ph type="title"/>
          </p:nvPr>
        </p:nvSpPr>
        <p:spPr/>
        <p:txBody>
          <a:bodyPr/>
          <a:lstStyle/>
          <a:p>
            <a:pPr algn="l"/>
            <a:r>
              <a:rPr lang="zh-CN" altLang="en-US" b="1">
                <a:latin typeface="华文细黑" panose="02010600040101010101" pitchFamily="2" charset="-122"/>
                <a:ea typeface="华文细黑" panose="02010600040101010101" pitchFamily="2" charset="-122"/>
              </a:rPr>
              <a:t>1.1 数字内容的基本概念</a:t>
            </a:r>
            <a:endParaRPr lang="zh-CN" altLang="en-US"/>
          </a:p>
        </p:txBody>
      </p:sp>
      <p:sp>
        <p:nvSpPr>
          <p:cNvPr id="11267" name="Rectangle 3"/>
          <p:cNvSpPr>
            <a:spLocks noGrp="1" noChangeArrowheads="1"/>
          </p:cNvSpPr>
          <p:nvPr>
            <p:ph type="body" idx="1"/>
          </p:nvPr>
        </p:nvSpPr>
        <p:spPr>
          <a:xfrm>
            <a:off x="611560" y="1412776"/>
            <a:ext cx="7920880" cy="3860800"/>
          </a:xfrm>
        </p:spPr>
        <p:txBody>
          <a:bodyPr/>
          <a:lstStyle/>
          <a:p>
            <a:pPr eaLnBrk="1" hangingPunct="1">
              <a:lnSpc>
                <a:spcPts val="3200"/>
              </a:lnSpc>
            </a:pPr>
            <a:r>
              <a:rPr lang="zh-CN" altLang="en-US" sz="2400" b="1" dirty="0"/>
              <a:t>数字内容的处理</a:t>
            </a:r>
            <a:r>
              <a:rPr lang="en-US" altLang="zh-CN" sz="2400" b="1" dirty="0"/>
              <a:t>——</a:t>
            </a:r>
            <a:r>
              <a:rPr lang="zh-CN" altLang="en-US" sz="2400" b="1" dirty="0"/>
              <a:t>存在误差</a:t>
            </a:r>
            <a:endParaRPr lang="zh-CN" altLang="en-US" sz="2400" b="1" dirty="0"/>
          </a:p>
          <a:p>
            <a:pPr lvl="1" eaLnBrk="1" hangingPunct="1">
              <a:lnSpc>
                <a:spcPts val="3200"/>
              </a:lnSpc>
            </a:pPr>
            <a:r>
              <a:rPr lang="zh-CN" altLang="en-US" sz="2000" b="1" dirty="0"/>
              <a:t>内容保护</a:t>
            </a:r>
            <a:endParaRPr lang="zh-CN" altLang="en-US" sz="2000" b="1" dirty="0"/>
          </a:p>
          <a:p>
            <a:pPr lvl="1" eaLnBrk="1" hangingPunct="1">
              <a:lnSpc>
                <a:spcPts val="3200"/>
              </a:lnSpc>
            </a:pPr>
            <a:r>
              <a:rPr lang="zh-CN" altLang="en-US" sz="2000" b="1" dirty="0"/>
              <a:t>内容传输</a:t>
            </a:r>
            <a:endParaRPr lang="zh-CN" altLang="en-US" sz="2000" b="1" dirty="0"/>
          </a:p>
          <a:p>
            <a:pPr lvl="1" eaLnBrk="1" hangingPunct="1">
              <a:lnSpc>
                <a:spcPts val="3200"/>
              </a:lnSpc>
            </a:pPr>
            <a:r>
              <a:rPr lang="zh-CN" altLang="en-US" sz="2000" b="1" dirty="0"/>
              <a:t>内容存储</a:t>
            </a:r>
            <a:endParaRPr lang="zh-CN" altLang="en-US" sz="2000" b="1" dirty="0"/>
          </a:p>
          <a:p>
            <a:pPr eaLnBrk="1" hangingPunct="1">
              <a:lnSpc>
                <a:spcPts val="3200"/>
              </a:lnSpc>
            </a:pPr>
            <a:r>
              <a:rPr lang="zh-CN" altLang="en-US" sz="2400" b="1" dirty="0"/>
              <a:t>数据处理</a:t>
            </a:r>
            <a:r>
              <a:rPr lang="en-US" altLang="zh-CN" sz="2400" b="1" dirty="0"/>
              <a:t>——</a:t>
            </a:r>
            <a:r>
              <a:rPr lang="zh-CN" altLang="en-US" sz="2400" b="1" dirty="0"/>
              <a:t>不允许误差</a:t>
            </a:r>
            <a:endParaRPr lang="zh-CN" altLang="en-US" sz="2400" b="1" dirty="0"/>
          </a:p>
          <a:p>
            <a:pPr lvl="1" eaLnBrk="1" hangingPunct="1">
              <a:lnSpc>
                <a:spcPts val="3200"/>
              </a:lnSpc>
            </a:pPr>
            <a:r>
              <a:rPr lang="zh-CN" altLang="en-US" sz="2000" b="1" dirty="0"/>
              <a:t>数据保护</a:t>
            </a:r>
            <a:endParaRPr lang="zh-CN" altLang="en-US" sz="2000" b="1" dirty="0"/>
          </a:p>
          <a:p>
            <a:pPr lvl="1" eaLnBrk="1" hangingPunct="1">
              <a:lnSpc>
                <a:spcPts val="3200"/>
              </a:lnSpc>
            </a:pPr>
            <a:r>
              <a:rPr lang="zh-CN" altLang="en-US" sz="2000" b="1" dirty="0"/>
              <a:t>数据传输</a:t>
            </a:r>
            <a:endParaRPr lang="zh-CN" altLang="en-US" sz="2000" b="1" dirty="0"/>
          </a:p>
          <a:p>
            <a:pPr lvl="1" eaLnBrk="1" hangingPunct="1">
              <a:lnSpc>
                <a:spcPts val="3200"/>
              </a:lnSpc>
            </a:pPr>
            <a:r>
              <a:rPr lang="zh-CN" altLang="en-US" sz="2000" b="1" dirty="0"/>
              <a:t>数据存储</a:t>
            </a:r>
            <a:endParaRPr lang="zh-CN" altLang="en-US" sz="2000" b="1"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457200" y="274638"/>
            <a:ext cx="8229600" cy="850900"/>
          </a:xfrm>
        </p:spPr>
        <p:txBody>
          <a:bodyPr/>
          <a:lstStyle/>
          <a:p>
            <a:pPr>
              <a:defRPr/>
            </a:pPr>
            <a:r>
              <a:rPr lang="zh-CN" altLang="en-US" b="1" dirty="0">
                <a:ea typeface="宋体" panose="02010600030101010101" pitchFamily="2" charset="-122"/>
              </a:rPr>
              <a:t>水印的检测</a:t>
            </a:r>
            <a:endParaRPr lang="zh-CN" altLang="en-US" b="1" dirty="0">
              <a:ea typeface="宋体" panose="02010600030101010101" pitchFamily="2" charset="-122"/>
            </a:endParaRPr>
          </a:p>
        </p:txBody>
      </p:sp>
      <p:sp>
        <p:nvSpPr>
          <p:cNvPr id="18435" name="内容占位符 2"/>
          <p:cNvSpPr>
            <a:spLocks noGrp="1"/>
          </p:cNvSpPr>
          <p:nvPr>
            <p:ph idx="1"/>
          </p:nvPr>
        </p:nvSpPr>
        <p:spPr>
          <a:xfrm>
            <a:off x="468313" y="1340793"/>
            <a:ext cx="8229600" cy="2808287"/>
          </a:xfrm>
        </p:spPr>
        <p:txBody>
          <a:bodyPr>
            <a:normAutofit lnSpcReduction="10000"/>
          </a:bodyPr>
          <a:lstStyle/>
          <a:p>
            <a:pPr marL="274320" indent="-274320" eaLnBrk="1" fontAlgn="auto" hangingPunct="1">
              <a:spcAft>
                <a:spcPts val="0"/>
              </a:spcAft>
              <a:buClr>
                <a:schemeClr val="accent3"/>
              </a:buClr>
              <a:buFont typeface="Wingdings 2" panose="05020102010507070707"/>
              <a:buChar char=""/>
              <a:defRPr/>
            </a:pPr>
            <a:r>
              <a:rPr lang="zh-CN" altLang="en-US" sz="2400" b="1" dirty="0" smtClean="0"/>
              <a:t>水印的检测包括</a:t>
            </a:r>
            <a:r>
              <a:rPr lang="zh-CN" altLang="en-US" sz="2400" b="1" dirty="0" smtClean="0">
                <a:solidFill>
                  <a:srgbClr val="FF0000"/>
                </a:solidFill>
              </a:rPr>
              <a:t>两部分工作</a:t>
            </a:r>
            <a:endParaRPr lang="en-US" altLang="zh-CN" sz="2400" b="1" dirty="0" smtClean="0">
              <a:solidFill>
                <a:srgbClr val="FF0000"/>
              </a:solidFill>
            </a:endParaRPr>
          </a:p>
          <a:p>
            <a:pPr marL="640080" lvl="1" indent="-247015" eaLnBrk="1" fontAlgn="auto" hangingPunct="1">
              <a:spcAft>
                <a:spcPts val="0"/>
              </a:spcAft>
              <a:buFont typeface="Wingdings 2" panose="05020102010507070707"/>
              <a:buChar char=""/>
              <a:defRPr/>
            </a:pPr>
            <a:r>
              <a:rPr lang="zh-CN" altLang="en-US" b="1" dirty="0" smtClean="0">
                <a:latin typeface="楷体_GB2312" pitchFamily="49" charset="-122"/>
                <a:ea typeface="楷体_GB2312" pitchFamily="49" charset="-122"/>
              </a:rPr>
              <a:t>检测水印是否存在</a:t>
            </a:r>
            <a:endParaRPr lang="en-US" altLang="zh-CN" b="1" dirty="0" smtClean="0">
              <a:latin typeface="楷体_GB2312" pitchFamily="49" charset="-122"/>
              <a:ea typeface="楷体_GB2312" pitchFamily="49" charset="-122"/>
            </a:endParaRPr>
          </a:p>
          <a:p>
            <a:pPr marL="640080" lvl="1" indent="-247015" eaLnBrk="1" fontAlgn="auto" hangingPunct="1">
              <a:spcAft>
                <a:spcPts val="0"/>
              </a:spcAft>
              <a:buFont typeface="Wingdings 2" panose="05020102010507070707"/>
              <a:buChar char=""/>
              <a:defRPr/>
            </a:pPr>
            <a:r>
              <a:rPr lang="zh-CN" altLang="en-US" b="1" dirty="0" smtClean="0">
                <a:latin typeface="楷体_GB2312" pitchFamily="49" charset="-122"/>
                <a:ea typeface="楷体_GB2312" pitchFamily="49" charset="-122"/>
              </a:rPr>
              <a:t>提取水印信息</a:t>
            </a:r>
            <a:endParaRPr lang="en-US" altLang="zh-CN" b="1" dirty="0" smtClean="0">
              <a:latin typeface="楷体_GB2312" pitchFamily="49" charset="-122"/>
              <a:ea typeface="楷体_GB2312" pitchFamily="49" charset="-122"/>
            </a:endParaRPr>
          </a:p>
          <a:p>
            <a:pPr marL="274320" indent="-274320" eaLnBrk="1" fontAlgn="auto" hangingPunct="1">
              <a:spcAft>
                <a:spcPts val="0"/>
              </a:spcAft>
              <a:buClr>
                <a:schemeClr val="accent3"/>
              </a:buClr>
              <a:buFont typeface="Wingdings 2" panose="05020102010507070707"/>
              <a:buChar char=""/>
              <a:defRPr/>
            </a:pPr>
            <a:r>
              <a:rPr lang="zh-CN" altLang="en-US" sz="2400" b="1" dirty="0" smtClean="0"/>
              <a:t>水印的</a:t>
            </a:r>
            <a:r>
              <a:rPr lang="zh-CN" altLang="en-US" sz="2400" b="1" dirty="0" smtClean="0">
                <a:solidFill>
                  <a:srgbClr val="FF0000"/>
                </a:solidFill>
              </a:rPr>
              <a:t>检测方式</a:t>
            </a:r>
            <a:endParaRPr lang="en-US" altLang="zh-CN" sz="2400" b="1" dirty="0" smtClean="0">
              <a:solidFill>
                <a:srgbClr val="FF0000"/>
              </a:solidFill>
            </a:endParaRPr>
          </a:p>
          <a:p>
            <a:pPr marL="640080" lvl="1" indent="-247015" eaLnBrk="1" fontAlgn="auto" hangingPunct="1">
              <a:spcAft>
                <a:spcPts val="0"/>
              </a:spcAft>
              <a:buFont typeface="Wingdings 2" panose="05020102010507070707"/>
              <a:buChar char=""/>
              <a:defRPr/>
            </a:pPr>
            <a:r>
              <a:rPr lang="zh-CN" altLang="en-US" b="1" dirty="0" smtClean="0">
                <a:solidFill>
                  <a:srgbClr val="0000FF"/>
                </a:solidFill>
                <a:latin typeface="楷体_GB2312" pitchFamily="49" charset="-122"/>
                <a:ea typeface="楷体_GB2312" pitchFamily="49" charset="-122"/>
              </a:rPr>
              <a:t>盲水印检测：</a:t>
            </a:r>
            <a:r>
              <a:rPr lang="zh-CN" altLang="en-US" b="1" dirty="0" smtClean="0">
                <a:latin typeface="楷体_GB2312" pitchFamily="49" charset="-122"/>
                <a:ea typeface="楷体_GB2312" pitchFamily="49" charset="-122"/>
              </a:rPr>
              <a:t>不需要原始数据（原始宿主文件和水印信息）参与，直接进行检测水印信号是否存在；</a:t>
            </a:r>
            <a:endParaRPr lang="en-US" altLang="zh-CN" b="1" dirty="0" smtClean="0">
              <a:latin typeface="楷体_GB2312" pitchFamily="49" charset="-122"/>
              <a:ea typeface="楷体_GB2312" pitchFamily="49" charset="-122"/>
            </a:endParaRPr>
          </a:p>
          <a:p>
            <a:pPr marL="640080" lvl="1" indent="-247015" eaLnBrk="1" fontAlgn="auto" hangingPunct="1">
              <a:spcAft>
                <a:spcPts val="0"/>
              </a:spcAft>
              <a:buFont typeface="Wingdings 2" panose="05020102010507070707"/>
              <a:buChar char=""/>
              <a:defRPr/>
            </a:pPr>
            <a:r>
              <a:rPr lang="zh-CN" altLang="en-US" b="1" dirty="0" smtClean="0">
                <a:solidFill>
                  <a:srgbClr val="0000FF"/>
                </a:solidFill>
                <a:latin typeface="楷体_GB2312" pitchFamily="49" charset="-122"/>
                <a:ea typeface="楷体_GB2312" pitchFamily="49" charset="-122"/>
              </a:rPr>
              <a:t>非盲水印检测：</a:t>
            </a:r>
            <a:r>
              <a:rPr lang="zh-CN" altLang="en-US" b="1" dirty="0" smtClean="0">
                <a:latin typeface="楷体_GB2312" pitchFamily="49" charset="-122"/>
                <a:ea typeface="楷体_GB2312" pitchFamily="49" charset="-122"/>
              </a:rPr>
              <a:t>在原始数据参与下进行水印检测</a:t>
            </a:r>
            <a:endParaRPr lang="zh-CN" altLang="en-US" b="1" dirty="0" smtClean="0">
              <a:latin typeface="楷体_GB2312" pitchFamily="49" charset="-122"/>
              <a:ea typeface="楷体_GB2312" pitchFamily="49" charset="-122"/>
            </a:endParaRPr>
          </a:p>
        </p:txBody>
      </p:sp>
      <p:pic>
        <p:nvPicPr>
          <p:cNvPr id="3072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938" y="4313064"/>
            <a:ext cx="776605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ox(in)">
                                      <p:cBhvr>
                                        <p:cTn id="7" dur="500"/>
                                        <p:tgtEl>
                                          <p:spTgt spid="18435">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8435">
                                            <p:txEl>
                                              <p:pRg st="1" end="1"/>
                                            </p:txEl>
                                          </p:spTgt>
                                        </p:tgtEl>
                                        <p:attrNameLst>
                                          <p:attrName>style.visibility</p:attrName>
                                        </p:attrNameLst>
                                      </p:cBhvr>
                                      <p:to>
                                        <p:strVal val="visible"/>
                                      </p:to>
                                    </p:set>
                                    <p:animEffect transition="in" filter="box(in)">
                                      <p:cBhvr>
                                        <p:cTn id="10" dur="500"/>
                                        <p:tgtEl>
                                          <p:spTgt spid="18435">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animEffect transition="in" filter="box(in)">
                                      <p:cBhvr>
                                        <p:cTn id="13" dur="500"/>
                                        <p:tgtEl>
                                          <p:spTgt spid="1843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8435">
                                            <p:txEl>
                                              <p:pRg st="3" end="3"/>
                                            </p:txEl>
                                          </p:spTgt>
                                        </p:tgtEl>
                                        <p:attrNameLst>
                                          <p:attrName>style.visibility</p:attrName>
                                        </p:attrNameLst>
                                      </p:cBhvr>
                                      <p:to>
                                        <p:strVal val="visible"/>
                                      </p:to>
                                    </p:set>
                                    <p:animEffect transition="in" filter="box(in)">
                                      <p:cBhvr>
                                        <p:cTn id="18" dur="500"/>
                                        <p:tgtEl>
                                          <p:spTgt spid="18435">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18435">
                                            <p:txEl>
                                              <p:pRg st="4" end="4"/>
                                            </p:txEl>
                                          </p:spTgt>
                                        </p:tgtEl>
                                        <p:attrNameLst>
                                          <p:attrName>style.visibility</p:attrName>
                                        </p:attrNameLst>
                                      </p:cBhvr>
                                      <p:to>
                                        <p:strVal val="visible"/>
                                      </p:to>
                                    </p:set>
                                    <p:animEffect transition="in" filter="box(in)">
                                      <p:cBhvr>
                                        <p:cTn id="21" dur="500"/>
                                        <p:tgtEl>
                                          <p:spTgt spid="18435">
                                            <p:txEl>
                                              <p:pRg st="4" end="4"/>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18435">
                                            <p:txEl>
                                              <p:pRg st="5" end="5"/>
                                            </p:txEl>
                                          </p:spTgt>
                                        </p:tgtEl>
                                        <p:attrNameLst>
                                          <p:attrName>style.visibility</p:attrName>
                                        </p:attrNameLst>
                                      </p:cBhvr>
                                      <p:to>
                                        <p:strVal val="visible"/>
                                      </p:to>
                                    </p:set>
                                    <p:animEffect transition="in" filter="box(in)">
                                      <p:cBhvr>
                                        <p:cTn id="24" dur="500"/>
                                        <p:tgtEl>
                                          <p:spTgt spid="184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188" y="1125538"/>
            <a:ext cx="2757487"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981075"/>
            <a:ext cx="5040313"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795338"/>
          </a:xfrm>
        </p:spPr>
        <p:txBody>
          <a:bodyPr>
            <a:normAutofit/>
          </a:bodyPr>
          <a:lstStyle/>
          <a:p>
            <a:pPr>
              <a:defRPr/>
            </a:pPr>
            <a:r>
              <a:rPr lang="zh-CN" altLang="en-US" b="1" dirty="0">
                <a:ea typeface="宋体" panose="02010600030101010101" pitchFamily="2" charset="-122"/>
              </a:rPr>
              <a:t>数字水印的特征</a:t>
            </a:r>
            <a:endParaRPr lang="zh-CN" altLang="en-US" b="1" dirty="0">
              <a:ea typeface="宋体" panose="02010600030101010101" pitchFamily="2" charset="-122"/>
            </a:endParaRPr>
          </a:p>
        </p:txBody>
      </p:sp>
      <p:sp>
        <p:nvSpPr>
          <p:cNvPr id="3" name="内容占位符 2"/>
          <p:cNvSpPr>
            <a:spLocks noGrp="1"/>
          </p:cNvSpPr>
          <p:nvPr>
            <p:ph idx="1"/>
          </p:nvPr>
        </p:nvSpPr>
        <p:spPr>
          <a:xfrm>
            <a:off x="500063" y="1340768"/>
            <a:ext cx="8229600" cy="4389437"/>
          </a:xfrm>
        </p:spPr>
        <p:txBody>
          <a:bodyPr/>
          <a:lstStyle/>
          <a:p>
            <a:pPr eaLnBrk="1" hangingPunct="1"/>
            <a:r>
              <a:rPr lang="zh-CN" altLang="en-US" b="1" dirty="0" smtClean="0">
                <a:solidFill>
                  <a:srgbClr val="0000FF"/>
                </a:solidFill>
              </a:rPr>
              <a:t>隐蔽性：</a:t>
            </a:r>
            <a:r>
              <a:rPr lang="zh-CN" altLang="en-US" b="1" dirty="0" smtClean="0"/>
              <a:t>数字水印应是不可知觉的，而且应不影响被保护数据的正常使用；</a:t>
            </a:r>
            <a:endParaRPr lang="zh-CN" altLang="en-US" b="1" dirty="0" smtClean="0"/>
          </a:p>
          <a:p>
            <a:pPr eaLnBrk="1" hangingPunct="1"/>
            <a:r>
              <a:rPr lang="zh-CN" altLang="en-US" b="1" dirty="0" smtClean="0">
                <a:solidFill>
                  <a:srgbClr val="0000FF"/>
                </a:solidFill>
              </a:rPr>
              <a:t>鲁棒性：</a:t>
            </a:r>
            <a:r>
              <a:rPr lang="zh-CN" altLang="en-US" b="1" dirty="0" smtClean="0"/>
              <a:t>是指在经历多种无意或有意的信号处理过程后，数字水印仍能保持部分完整性并能被准确鉴别。当内容发生改变时，这些水印信息会发生相应的改变，从而可以鉴定原始数据是否被篡改。</a:t>
            </a:r>
            <a:endParaRPr lang="en-US" altLang="zh-CN" b="1" dirty="0" smtClean="0"/>
          </a:p>
          <a:p>
            <a:pPr eaLnBrk="1" hangingPunct="1"/>
            <a:r>
              <a:rPr lang="zh-CN" altLang="en-US" b="1" dirty="0" smtClean="0">
                <a:solidFill>
                  <a:srgbClr val="0000FF"/>
                </a:solidFill>
              </a:rPr>
              <a:t>安全性：</a:t>
            </a:r>
            <a:r>
              <a:rPr lang="zh-CN" altLang="en-US" b="1" dirty="0" smtClean="0"/>
              <a:t>数字水印未经授权难以篡改或伪造，避免没有密钥的使用者恢复修改水印。</a:t>
            </a:r>
            <a:endParaRPr lang="zh-CN" altLang="en-US" b="1" dirty="0" smtClean="0"/>
          </a:p>
          <a:p>
            <a:pPr eaLnBrk="1" hangingPunct="1"/>
            <a:r>
              <a:rPr lang="zh-CN" altLang="en-US" b="1" dirty="0" smtClean="0">
                <a:solidFill>
                  <a:srgbClr val="0000FF"/>
                </a:solidFill>
              </a:rPr>
              <a:t>易用性：</a:t>
            </a:r>
            <a:r>
              <a:rPr lang="zh-CN" altLang="en-US" b="1" dirty="0" smtClean="0"/>
              <a:t>水印的嵌入和提取算法是否简单易用，体现了算法的实用性和执行效率等。</a:t>
            </a:r>
            <a:endParaRPr lang="zh-CN" altLang="en-US"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518864" y="332656"/>
            <a:ext cx="8229600" cy="919162"/>
          </a:xfrm>
        </p:spPr>
        <p:txBody>
          <a:bodyPr/>
          <a:lstStyle/>
          <a:p>
            <a:pPr>
              <a:defRPr/>
            </a:pPr>
            <a:r>
              <a:rPr lang="en-US" altLang="zh-CN" b="1" dirty="0">
                <a:ea typeface="宋体" panose="02010600030101010101" pitchFamily="2" charset="-122"/>
              </a:rPr>
              <a:t>1.3.2 </a:t>
            </a:r>
            <a:r>
              <a:rPr lang="zh-CN" altLang="en-US" b="1" dirty="0" smtClean="0">
                <a:ea typeface="宋体" panose="02010600030101010101" pitchFamily="2" charset="-122"/>
              </a:rPr>
              <a:t>有害内容</a:t>
            </a:r>
            <a:r>
              <a:rPr lang="zh-CN" altLang="en-US" b="1" dirty="0">
                <a:ea typeface="宋体" panose="02010600030101010101" pitchFamily="2" charset="-122"/>
              </a:rPr>
              <a:t>监管</a:t>
            </a:r>
            <a:endParaRPr lang="zh-CN" altLang="en-US" b="1" dirty="0">
              <a:ea typeface="宋体" panose="02010600030101010101" pitchFamily="2" charset="-122"/>
            </a:endParaRPr>
          </a:p>
        </p:txBody>
      </p:sp>
      <p:sp>
        <p:nvSpPr>
          <p:cNvPr id="9219" name="内容占位符 2"/>
          <p:cNvSpPr>
            <a:spLocks noGrp="1"/>
          </p:cNvSpPr>
          <p:nvPr>
            <p:ph idx="1"/>
          </p:nvPr>
        </p:nvSpPr>
        <p:spPr>
          <a:xfrm>
            <a:off x="428625" y="1643063"/>
            <a:ext cx="8229600" cy="4389437"/>
          </a:xfrm>
        </p:spPr>
        <p:txBody>
          <a:bodyPr>
            <a:normAutofit/>
          </a:bodyPr>
          <a:lstStyle/>
          <a:p>
            <a:pPr marL="274320" indent="-274320" eaLnBrk="1" fontAlgn="auto" hangingPunct="1">
              <a:lnSpc>
                <a:spcPts val="3200"/>
              </a:lnSpc>
              <a:spcAft>
                <a:spcPts val="0"/>
              </a:spcAft>
              <a:buClr>
                <a:schemeClr val="accent3"/>
              </a:buClr>
              <a:buFont typeface="Wingdings 2" panose="05020102010507070707"/>
              <a:buChar char=""/>
              <a:defRPr/>
            </a:pPr>
            <a:r>
              <a:rPr lang="zh-CN" altLang="en-US" sz="2400" b="1" dirty="0" smtClean="0">
                <a:latin typeface="+mn-ea"/>
              </a:rPr>
              <a:t>在对</a:t>
            </a:r>
            <a:r>
              <a:rPr lang="zh-CN" altLang="en-US" sz="2400" b="1" dirty="0" smtClean="0">
                <a:solidFill>
                  <a:srgbClr val="FF0000"/>
                </a:solidFill>
                <a:latin typeface="+mn-ea"/>
              </a:rPr>
              <a:t>合法信息</a:t>
            </a:r>
            <a:r>
              <a:rPr lang="zh-CN" altLang="en-US" sz="2400" b="1" dirty="0" smtClean="0">
                <a:latin typeface="+mn-ea"/>
              </a:rPr>
              <a:t>进行有效的内容保护同时，针对大量的充斥暴力色情等</a:t>
            </a:r>
            <a:r>
              <a:rPr lang="zh-CN" altLang="en-US" sz="2400" b="1" dirty="0" smtClean="0">
                <a:solidFill>
                  <a:srgbClr val="FF0000"/>
                </a:solidFill>
                <a:latin typeface="+mn-ea"/>
              </a:rPr>
              <a:t>非法内容</a:t>
            </a:r>
            <a:r>
              <a:rPr lang="zh-CN" altLang="en-US" sz="2400" b="1" dirty="0" smtClean="0">
                <a:latin typeface="+mn-ea"/>
              </a:rPr>
              <a:t>的媒体信息（特别是网络媒体信息）的内容监管也是十分必要。</a:t>
            </a:r>
            <a:endParaRPr lang="en-US" altLang="zh-CN" sz="2400" b="1" dirty="0" smtClean="0">
              <a:latin typeface="+mn-ea"/>
            </a:endParaRPr>
          </a:p>
          <a:p>
            <a:pPr marL="274320" indent="-274320" eaLnBrk="1" fontAlgn="auto" hangingPunct="1">
              <a:lnSpc>
                <a:spcPts val="3200"/>
              </a:lnSpc>
              <a:spcAft>
                <a:spcPts val="0"/>
              </a:spcAft>
              <a:buClr>
                <a:schemeClr val="accent3"/>
              </a:buClr>
              <a:buFont typeface="Wingdings 2" panose="05020102010507070707"/>
              <a:buChar char=""/>
              <a:defRPr/>
            </a:pPr>
            <a:r>
              <a:rPr lang="zh-CN" altLang="en-US" sz="2400" b="1" dirty="0" smtClean="0">
                <a:latin typeface="+mn-ea"/>
              </a:rPr>
              <a:t>面向网络信息内容的监管主要涉及两类：</a:t>
            </a:r>
            <a:endParaRPr lang="en-US" altLang="zh-CN" sz="2400" b="1" dirty="0" smtClean="0">
              <a:latin typeface="+mn-ea"/>
            </a:endParaRPr>
          </a:p>
          <a:p>
            <a:pPr marL="640080" lvl="1" indent="-247015" eaLnBrk="1" fontAlgn="auto" hangingPunct="1">
              <a:lnSpc>
                <a:spcPts val="3200"/>
              </a:lnSpc>
              <a:spcAft>
                <a:spcPts val="0"/>
              </a:spcAft>
              <a:buFont typeface="Wingdings 2" panose="05020102010507070707"/>
              <a:buChar char=""/>
              <a:defRPr/>
            </a:pPr>
            <a:r>
              <a:rPr lang="zh-CN" altLang="en-US" b="1" dirty="0" smtClean="0">
                <a:solidFill>
                  <a:srgbClr val="0000FF"/>
                </a:solidFill>
                <a:latin typeface="楷体_GB2312" pitchFamily="49" charset="-122"/>
                <a:ea typeface="楷体_GB2312" pitchFamily="49" charset="-122"/>
              </a:rPr>
              <a:t>静态信息：</a:t>
            </a:r>
            <a:r>
              <a:rPr lang="zh-CN" altLang="en-US" b="1" dirty="0" smtClean="0">
                <a:latin typeface="楷体_GB2312" pitchFamily="49" charset="-122"/>
                <a:ea typeface="楷体_GB2312" pitchFamily="49" charset="-122"/>
              </a:rPr>
              <a:t>主要是存在于各个网站中的数据信息，例如挂马网站的有关网页、色情网站上的有害内容以及钓鱼网站上的虚假信息等；</a:t>
            </a:r>
            <a:endParaRPr lang="en-US" altLang="zh-CN" b="1" dirty="0" smtClean="0">
              <a:latin typeface="楷体_GB2312" pitchFamily="49" charset="-122"/>
              <a:ea typeface="楷体_GB2312" pitchFamily="49" charset="-122"/>
            </a:endParaRPr>
          </a:p>
          <a:p>
            <a:pPr marL="640080" lvl="1" indent="-247015" eaLnBrk="1" fontAlgn="auto" hangingPunct="1">
              <a:lnSpc>
                <a:spcPts val="3200"/>
              </a:lnSpc>
              <a:spcAft>
                <a:spcPts val="0"/>
              </a:spcAft>
              <a:buFont typeface="Wingdings 2" panose="05020102010507070707"/>
              <a:buChar char=""/>
              <a:defRPr/>
            </a:pPr>
            <a:r>
              <a:rPr lang="zh-CN" altLang="en-US" b="1" dirty="0" smtClean="0">
                <a:solidFill>
                  <a:srgbClr val="0000FF"/>
                </a:solidFill>
                <a:latin typeface="楷体_GB2312" pitchFamily="49" charset="-122"/>
                <a:ea typeface="楷体_GB2312" pitchFamily="49" charset="-122"/>
              </a:rPr>
              <a:t>动态信息：</a:t>
            </a:r>
            <a:r>
              <a:rPr lang="zh-CN" altLang="en-US" b="1" dirty="0" smtClean="0">
                <a:latin typeface="楷体_GB2312" pitchFamily="49" charset="-122"/>
                <a:ea typeface="楷体_GB2312" pitchFamily="49" charset="-122"/>
              </a:rPr>
              <a:t>主要是在网络中流动的数据信息，例如网络中传输的垃圾邮件、色情及虚假网页信息等。</a:t>
            </a:r>
            <a:endParaRPr lang="zh-CN" altLang="en-US" b="1" dirty="0"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box(in)">
                                      <p:cBhvr>
                                        <p:cTn id="7" dur="500"/>
                                        <p:tgtEl>
                                          <p:spTgt spid="92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box(in)">
                                      <p:cBhvr>
                                        <p:cTn id="12" dur="500"/>
                                        <p:tgtEl>
                                          <p:spTgt spid="92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219">
                                            <p:txEl>
                                              <p:pRg st="3" end="3"/>
                                            </p:txEl>
                                          </p:spTgt>
                                        </p:tgtEl>
                                        <p:attrNameLst>
                                          <p:attrName>style.visibility</p:attrName>
                                        </p:attrNameLst>
                                      </p:cBhvr>
                                      <p:to>
                                        <p:strVal val="visible"/>
                                      </p:to>
                                    </p:set>
                                    <p:animEffect transition="in" filter="box(in)">
                                      <p:cBhvr>
                                        <p:cTn id="17" dur="500"/>
                                        <p:tgtEl>
                                          <p:spTgt spid="92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446856" y="332656"/>
            <a:ext cx="8229600" cy="847725"/>
          </a:xfrm>
        </p:spPr>
        <p:txBody>
          <a:bodyPr/>
          <a:lstStyle/>
          <a:p>
            <a:pPr>
              <a:defRPr/>
            </a:pPr>
            <a:r>
              <a:rPr lang="zh-CN" altLang="en-US" b="1" dirty="0" smtClean="0">
                <a:ea typeface="宋体" panose="02010600030101010101" pitchFamily="2" charset="-122"/>
              </a:rPr>
              <a:t>有害内容</a:t>
            </a:r>
            <a:r>
              <a:rPr lang="zh-CN" altLang="en-US" b="1" dirty="0">
                <a:ea typeface="宋体" panose="02010600030101010101" pitchFamily="2" charset="-122"/>
              </a:rPr>
              <a:t>监管技术</a:t>
            </a:r>
            <a:endParaRPr lang="zh-CN" altLang="en-US" b="1" dirty="0">
              <a:ea typeface="宋体" panose="02010600030101010101" pitchFamily="2" charset="-122"/>
            </a:endParaRPr>
          </a:p>
        </p:txBody>
      </p:sp>
      <p:sp>
        <p:nvSpPr>
          <p:cNvPr id="10243" name="内容占位符 2"/>
          <p:cNvSpPr>
            <a:spLocks noGrp="1"/>
          </p:cNvSpPr>
          <p:nvPr>
            <p:ph idx="1"/>
          </p:nvPr>
        </p:nvSpPr>
        <p:spPr>
          <a:xfrm>
            <a:off x="357188" y="1412776"/>
            <a:ext cx="8572500" cy="4929187"/>
          </a:xfrm>
        </p:spPr>
        <p:txBody>
          <a:bodyPr/>
          <a:lstStyle/>
          <a:p>
            <a:pPr eaLnBrk="1" hangingPunct="1"/>
            <a:r>
              <a:rPr lang="zh-CN" altLang="en-US" sz="2400" b="1" dirty="0" smtClean="0">
                <a:solidFill>
                  <a:srgbClr val="0000FF"/>
                </a:solidFill>
              </a:rPr>
              <a:t>针对静态信息的内容监管</a:t>
            </a:r>
            <a:endParaRPr lang="en-US" altLang="zh-CN" sz="2400" b="1" dirty="0" smtClean="0">
              <a:solidFill>
                <a:srgbClr val="0000FF"/>
              </a:solidFill>
            </a:endParaRPr>
          </a:p>
          <a:p>
            <a:pPr lvl="1" eaLnBrk="1" hangingPunct="1"/>
            <a:r>
              <a:rPr lang="zh-CN" altLang="en-US" b="1" dirty="0" smtClean="0">
                <a:solidFill>
                  <a:srgbClr val="FF0000"/>
                </a:solidFill>
                <a:latin typeface="楷体_GB2312" pitchFamily="49" charset="-122"/>
                <a:ea typeface="楷体_GB2312" pitchFamily="49" charset="-122"/>
              </a:rPr>
              <a:t>网站数据获取技术</a:t>
            </a:r>
            <a:r>
              <a:rPr lang="zh-CN" altLang="en-US" b="1" dirty="0" smtClean="0">
                <a:latin typeface="楷体_GB2312" pitchFamily="49" charset="-122"/>
                <a:ea typeface="楷体_GB2312" pitchFamily="49" charset="-122"/>
              </a:rPr>
              <a:t>：通过访问网站采集网站中的各种数据</a:t>
            </a:r>
            <a:endParaRPr lang="en-US" altLang="zh-CN" b="1" dirty="0" smtClean="0">
              <a:latin typeface="楷体_GB2312" pitchFamily="49" charset="-122"/>
              <a:ea typeface="楷体_GB2312" pitchFamily="49" charset="-122"/>
            </a:endParaRPr>
          </a:p>
          <a:p>
            <a:pPr lvl="1" eaLnBrk="1" hangingPunct="1"/>
            <a:r>
              <a:rPr lang="zh-CN" altLang="en-US" b="1" dirty="0" smtClean="0">
                <a:solidFill>
                  <a:srgbClr val="FF0000"/>
                </a:solidFill>
                <a:latin typeface="楷体_GB2312" pitchFamily="49" charset="-122"/>
                <a:ea typeface="楷体_GB2312" pitchFamily="49" charset="-122"/>
              </a:rPr>
              <a:t>内容分析技术</a:t>
            </a:r>
            <a:r>
              <a:rPr lang="zh-CN" altLang="en-US" b="1" dirty="0" smtClean="0">
                <a:latin typeface="楷体_GB2312" pitchFamily="49" charset="-122"/>
                <a:ea typeface="楷体_GB2312" pitchFamily="49" charset="-122"/>
              </a:rPr>
              <a:t>：对采集到的网站数据进行整理分析，判断其危害性。</a:t>
            </a:r>
            <a:endParaRPr lang="en-US" altLang="zh-CN" b="1" dirty="0" smtClean="0">
              <a:latin typeface="楷体_GB2312" pitchFamily="49" charset="-122"/>
              <a:ea typeface="楷体_GB2312" pitchFamily="49" charset="-122"/>
            </a:endParaRPr>
          </a:p>
          <a:p>
            <a:pPr lvl="1" eaLnBrk="1" hangingPunct="1"/>
            <a:r>
              <a:rPr lang="zh-CN" altLang="en-US" b="1" dirty="0" smtClean="0">
                <a:solidFill>
                  <a:srgbClr val="FF0000"/>
                </a:solidFill>
                <a:latin typeface="楷体_GB2312" pitchFamily="49" charset="-122"/>
                <a:ea typeface="楷体_GB2312" pitchFamily="49" charset="-122"/>
              </a:rPr>
              <a:t>控管技术</a:t>
            </a:r>
            <a:r>
              <a:rPr lang="zh-CN" altLang="en-US" b="1" dirty="0" smtClean="0">
                <a:latin typeface="楷体_GB2312" pitchFamily="49" charset="-122"/>
                <a:ea typeface="楷体_GB2312" pitchFamily="49" charset="-122"/>
              </a:rPr>
              <a:t>：对违法的网站实施有效的控制管理，降低其危害性。</a:t>
            </a:r>
            <a:endParaRPr lang="zh-CN" altLang="zh-CN" b="1" dirty="0" smtClean="0">
              <a:latin typeface="楷体_GB2312" pitchFamily="49" charset="-122"/>
              <a:ea typeface="楷体_GB2312" pitchFamily="49" charset="-122"/>
            </a:endParaRPr>
          </a:p>
          <a:p>
            <a:pPr eaLnBrk="1" hangingPunct="1"/>
            <a:r>
              <a:rPr lang="zh-CN" altLang="en-US" sz="2400" b="1" dirty="0" smtClean="0">
                <a:solidFill>
                  <a:srgbClr val="0000FF"/>
                </a:solidFill>
              </a:rPr>
              <a:t>对于动态信息的内容监管</a:t>
            </a:r>
            <a:endParaRPr lang="en-US" altLang="zh-CN" sz="2400" b="1" dirty="0" smtClean="0">
              <a:solidFill>
                <a:srgbClr val="0000FF"/>
              </a:solidFill>
            </a:endParaRPr>
          </a:p>
          <a:p>
            <a:pPr lvl="1" eaLnBrk="1" hangingPunct="1"/>
            <a:r>
              <a:rPr lang="zh-CN" altLang="en-US" b="1" dirty="0" smtClean="0">
                <a:solidFill>
                  <a:srgbClr val="FF0000"/>
                </a:solidFill>
                <a:latin typeface="楷体_GB2312" pitchFamily="49" charset="-122"/>
                <a:ea typeface="楷体_GB2312" pitchFamily="49" charset="-122"/>
              </a:rPr>
              <a:t>网络数据获取技术：</a:t>
            </a:r>
            <a:r>
              <a:rPr lang="zh-CN" altLang="en-US" b="1" dirty="0" smtClean="0">
                <a:latin typeface="楷体_GB2312" pitchFamily="49" charset="-122"/>
                <a:ea typeface="楷体_GB2312" pitchFamily="49" charset="-122"/>
              </a:rPr>
              <a:t>在网络关键路径上设置数据采集点，以监听捕获通过该路径上的所有报文数据。</a:t>
            </a:r>
            <a:endParaRPr lang="en-US" altLang="zh-CN" b="1" dirty="0" smtClean="0">
              <a:latin typeface="楷体_GB2312" pitchFamily="49" charset="-122"/>
              <a:ea typeface="楷体_GB2312" pitchFamily="49" charset="-122"/>
            </a:endParaRPr>
          </a:p>
          <a:p>
            <a:pPr lvl="1" eaLnBrk="1" hangingPunct="1"/>
            <a:r>
              <a:rPr lang="zh-CN" altLang="en-US" b="1" dirty="0" smtClean="0">
                <a:solidFill>
                  <a:srgbClr val="FF0000"/>
                </a:solidFill>
                <a:latin typeface="楷体_GB2312" pitchFamily="49" charset="-122"/>
                <a:ea typeface="楷体_GB2312" pitchFamily="49" charset="-122"/>
              </a:rPr>
              <a:t>内容分析技术、控管技术</a:t>
            </a:r>
            <a:r>
              <a:rPr lang="zh-CN" altLang="en-US" b="1" dirty="0" smtClean="0">
                <a:latin typeface="楷体_GB2312" pitchFamily="49" charset="-122"/>
                <a:ea typeface="楷体_GB2312" pitchFamily="49" charset="-122"/>
              </a:rPr>
              <a:t>部分基本上与对静态信息采取的处理技术相同。</a:t>
            </a:r>
            <a:endParaRPr lang="zh-CN" altLang="en-US" b="1" dirty="0"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ox(in)">
                                      <p:cBhvr>
                                        <p:cTn id="7" dur="500"/>
                                        <p:tgtEl>
                                          <p:spTgt spid="1024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0243">
                                            <p:txEl>
                                              <p:pRg st="1" end="1"/>
                                            </p:txEl>
                                          </p:spTgt>
                                        </p:tgtEl>
                                        <p:attrNameLst>
                                          <p:attrName>style.visibility</p:attrName>
                                        </p:attrNameLst>
                                      </p:cBhvr>
                                      <p:to>
                                        <p:strVal val="visible"/>
                                      </p:to>
                                    </p:set>
                                    <p:animEffect transition="in" filter="box(in)">
                                      <p:cBhvr>
                                        <p:cTn id="10" dur="500"/>
                                        <p:tgtEl>
                                          <p:spTgt spid="1024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Effect transition="in" filter="box(in)">
                                      <p:cBhvr>
                                        <p:cTn id="13" dur="500"/>
                                        <p:tgtEl>
                                          <p:spTgt spid="1024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10243">
                                            <p:txEl>
                                              <p:pRg st="3" end="3"/>
                                            </p:txEl>
                                          </p:spTgt>
                                        </p:tgtEl>
                                        <p:attrNameLst>
                                          <p:attrName>style.visibility</p:attrName>
                                        </p:attrNameLst>
                                      </p:cBhvr>
                                      <p:to>
                                        <p:strVal val="visible"/>
                                      </p:to>
                                    </p:set>
                                    <p:animEffect transition="in" filter="box(in)">
                                      <p:cBhvr>
                                        <p:cTn id="16" dur="500"/>
                                        <p:tgtEl>
                                          <p:spTgt spid="1024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0243">
                                            <p:txEl>
                                              <p:pRg st="4" end="4"/>
                                            </p:txEl>
                                          </p:spTgt>
                                        </p:tgtEl>
                                        <p:attrNameLst>
                                          <p:attrName>style.visibility</p:attrName>
                                        </p:attrNameLst>
                                      </p:cBhvr>
                                      <p:to>
                                        <p:strVal val="visible"/>
                                      </p:to>
                                    </p:set>
                                    <p:animEffect transition="in" filter="box(in)">
                                      <p:cBhvr>
                                        <p:cTn id="21" dur="500"/>
                                        <p:tgtEl>
                                          <p:spTgt spid="10243">
                                            <p:txEl>
                                              <p:pRg st="4" end="4"/>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10243">
                                            <p:txEl>
                                              <p:pRg st="5" end="5"/>
                                            </p:txEl>
                                          </p:spTgt>
                                        </p:tgtEl>
                                        <p:attrNameLst>
                                          <p:attrName>style.visibility</p:attrName>
                                        </p:attrNameLst>
                                      </p:cBhvr>
                                      <p:to>
                                        <p:strVal val="visible"/>
                                      </p:to>
                                    </p:set>
                                    <p:animEffect transition="in" filter="box(in)">
                                      <p:cBhvr>
                                        <p:cTn id="24" dur="500"/>
                                        <p:tgtEl>
                                          <p:spTgt spid="10243">
                                            <p:txEl>
                                              <p:pRg st="5" end="5"/>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animEffect transition="in" filter="box(in)">
                                      <p:cBhvr>
                                        <p:cTn id="27" dur="500"/>
                                        <p:tgtEl>
                                          <p:spTgt spid="102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57188" y="428625"/>
            <a:ext cx="8229600" cy="847725"/>
          </a:xfrm>
        </p:spPr>
        <p:txBody>
          <a:bodyPr/>
          <a:lstStyle/>
          <a:p>
            <a:pPr eaLnBrk="1" hangingPunct="1"/>
            <a:r>
              <a:rPr lang="zh-CN" altLang="en-US" b="1" dirty="0" smtClean="0">
                <a:ea typeface="宋体" panose="02010600030101010101" pitchFamily="2" charset="-122"/>
              </a:rPr>
              <a:t>有害内容</a:t>
            </a:r>
            <a:r>
              <a:rPr lang="zh-CN" altLang="en-US" b="1" dirty="0">
                <a:ea typeface="宋体" panose="02010600030101010101" pitchFamily="2" charset="-122"/>
              </a:rPr>
              <a:t>监管技术</a:t>
            </a:r>
            <a:endParaRPr lang="zh-CN" altLang="en-US" dirty="0" smtClean="0"/>
          </a:p>
        </p:txBody>
      </p:sp>
      <p:sp>
        <p:nvSpPr>
          <p:cNvPr id="25603" name="内容占位符 2"/>
          <p:cNvSpPr>
            <a:spLocks noGrp="1"/>
          </p:cNvSpPr>
          <p:nvPr>
            <p:ph idx="1"/>
          </p:nvPr>
        </p:nvSpPr>
        <p:spPr>
          <a:xfrm>
            <a:off x="385763" y="1341438"/>
            <a:ext cx="8434387" cy="4924425"/>
          </a:xfrm>
        </p:spPr>
        <p:txBody>
          <a:bodyPr/>
          <a:lstStyle/>
          <a:p>
            <a:pPr eaLnBrk="1" hangingPunct="1">
              <a:lnSpc>
                <a:spcPts val="3200"/>
              </a:lnSpc>
            </a:pPr>
            <a:r>
              <a:rPr lang="zh-CN" altLang="en-US" sz="2400" b="1" smtClean="0"/>
              <a:t>内容监管首先需要解决的就是如何制定监管的总体策略</a:t>
            </a:r>
            <a:endParaRPr lang="en-US" altLang="zh-CN" sz="2400" b="1" smtClean="0"/>
          </a:p>
          <a:p>
            <a:pPr lvl="1" eaLnBrk="1" hangingPunct="1">
              <a:lnSpc>
                <a:spcPts val="3200"/>
              </a:lnSpc>
            </a:pPr>
            <a:r>
              <a:rPr lang="zh-CN" altLang="en-US" b="1" smtClean="0">
                <a:latin typeface="楷体_GB2312" pitchFamily="49" charset="-122"/>
                <a:ea typeface="楷体_GB2312" pitchFamily="49" charset="-122"/>
              </a:rPr>
              <a:t>总体策略主要包括</a:t>
            </a:r>
            <a:r>
              <a:rPr lang="zh-CN" altLang="en-US" b="1" smtClean="0">
                <a:solidFill>
                  <a:srgbClr val="FF0000"/>
                </a:solidFill>
                <a:latin typeface="楷体_GB2312" pitchFamily="49" charset="-122"/>
                <a:ea typeface="楷体_GB2312" pitchFamily="49" charset="-122"/>
              </a:rPr>
              <a:t>监管的对象</a:t>
            </a:r>
            <a:r>
              <a:rPr lang="zh-CN" altLang="en-US" b="1" smtClean="0">
                <a:latin typeface="楷体_GB2312" pitchFamily="49" charset="-122"/>
                <a:ea typeface="楷体_GB2312" pitchFamily="49" charset="-122"/>
              </a:rPr>
              <a:t>、</a:t>
            </a:r>
            <a:r>
              <a:rPr lang="zh-CN" altLang="en-US" b="1" smtClean="0">
                <a:solidFill>
                  <a:srgbClr val="FF0000"/>
                </a:solidFill>
                <a:latin typeface="楷体_GB2312" pitchFamily="49" charset="-122"/>
                <a:ea typeface="楷体_GB2312" pitchFamily="49" charset="-122"/>
              </a:rPr>
              <a:t>监管的内容</a:t>
            </a:r>
            <a:r>
              <a:rPr lang="zh-CN" altLang="en-US" b="1" smtClean="0">
                <a:latin typeface="楷体_GB2312" pitchFamily="49" charset="-122"/>
                <a:ea typeface="楷体_GB2312" pitchFamily="49" charset="-122"/>
              </a:rPr>
              <a:t>、</a:t>
            </a:r>
            <a:r>
              <a:rPr lang="zh-CN" altLang="en-US" b="1" smtClean="0">
                <a:solidFill>
                  <a:srgbClr val="FF0000"/>
                </a:solidFill>
                <a:latin typeface="楷体_GB2312" pitchFamily="49" charset="-122"/>
                <a:ea typeface="楷体_GB2312" pitchFamily="49" charset="-122"/>
              </a:rPr>
              <a:t>对违规内容如何处理</a:t>
            </a:r>
            <a:r>
              <a:rPr lang="zh-CN" altLang="en-US" b="1" smtClean="0">
                <a:latin typeface="楷体_GB2312" pitchFamily="49" charset="-122"/>
                <a:ea typeface="楷体_GB2312" pitchFamily="49" charset="-122"/>
              </a:rPr>
              <a:t>等。</a:t>
            </a:r>
            <a:endParaRPr lang="en-US" altLang="zh-CN" b="1" smtClean="0">
              <a:latin typeface="楷体_GB2312" pitchFamily="49" charset="-122"/>
              <a:ea typeface="楷体_GB2312" pitchFamily="49" charset="-122"/>
            </a:endParaRPr>
          </a:p>
          <a:p>
            <a:pPr eaLnBrk="1" hangingPunct="1">
              <a:lnSpc>
                <a:spcPts val="3200"/>
              </a:lnSpc>
            </a:pPr>
            <a:r>
              <a:rPr lang="zh-CN" altLang="en-US" sz="2400" b="1" smtClean="0"/>
              <a:t>首先如何界定违规内容（那些需要禁止的信息），既能够禁止违规内容，又不会殃及到合法应用。</a:t>
            </a:r>
            <a:endParaRPr lang="en-US" altLang="zh-CN" sz="2400" b="1" smtClean="0"/>
          </a:p>
          <a:p>
            <a:pPr eaLnBrk="1" hangingPunct="1">
              <a:lnSpc>
                <a:spcPts val="3200"/>
              </a:lnSpc>
            </a:pPr>
            <a:r>
              <a:rPr lang="zh-CN" altLang="en-US" sz="2400" b="1" smtClean="0"/>
              <a:t>其次对于可能存在一些违规信息的网站如何处理</a:t>
            </a:r>
            <a:endParaRPr lang="en-US" altLang="zh-CN" sz="2400" b="1" smtClean="0"/>
          </a:p>
          <a:p>
            <a:pPr lvl="1" eaLnBrk="1" hangingPunct="1">
              <a:lnSpc>
                <a:spcPts val="3200"/>
              </a:lnSpc>
            </a:pPr>
            <a:r>
              <a:rPr lang="zh-CN" altLang="en-US" b="1" smtClean="0">
                <a:latin typeface="楷体_GB2312" pitchFamily="49" charset="-122"/>
                <a:ea typeface="楷体_GB2312" pitchFamily="49" charset="-122"/>
              </a:rPr>
              <a:t>一种方法是通过防火墙</a:t>
            </a:r>
            <a:r>
              <a:rPr lang="zh-CN" altLang="en-US" b="1" smtClean="0">
                <a:solidFill>
                  <a:srgbClr val="FF0000"/>
                </a:solidFill>
                <a:latin typeface="楷体_GB2312" pitchFamily="49" charset="-122"/>
                <a:ea typeface="楷体_GB2312" pitchFamily="49" charset="-122"/>
              </a:rPr>
              <a:t>禁止对该网站的全部访问</a:t>
            </a:r>
            <a:r>
              <a:rPr lang="zh-CN" altLang="en-US" b="1" smtClean="0">
                <a:latin typeface="楷体_GB2312" pitchFamily="49" charset="-122"/>
                <a:ea typeface="楷体_GB2312" pitchFamily="49" charset="-122"/>
              </a:rPr>
              <a:t>，这样比较安全，但也会禁止掉其他有用内容；</a:t>
            </a:r>
            <a:endParaRPr lang="en-US" altLang="zh-CN" b="1" smtClean="0">
              <a:latin typeface="楷体_GB2312" pitchFamily="49" charset="-122"/>
              <a:ea typeface="楷体_GB2312" pitchFamily="49" charset="-122"/>
            </a:endParaRPr>
          </a:p>
          <a:p>
            <a:pPr lvl="1" eaLnBrk="1" hangingPunct="1">
              <a:lnSpc>
                <a:spcPts val="3200"/>
              </a:lnSpc>
            </a:pPr>
            <a:r>
              <a:rPr lang="zh-CN" altLang="en-US" b="1" smtClean="0">
                <a:latin typeface="楷体_GB2312" pitchFamily="49" charset="-122"/>
                <a:ea typeface="楷体_GB2312" pitchFamily="49" charset="-122"/>
              </a:rPr>
              <a:t>另一种方法是</a:t>
            </a:r>
            <a:r>
              <a:rPr lang="zh-CN" altLang="en-US" b="1" smtClean="0">
                <a:solidFill>
                  <a:srgbClr val="FF0000"/>
                </a:solidFill>
                <a:latin typeface="楷体_GB2312" pitchFamily="49" charset="-122"/>
                <a:ea typeface="楷体_GB2312" pitchFamily="49" charset="-122"/>
              </a:rPr>
              <a:t>允许网站部分访问</a:t>
            </a:r>
            <a:r>
              <a:rPr lang="zh-CN" altLang="en-US" b="1" smtClean="0">
                <a:latin typeface="楷体_GB2312" pitchFamily="49" charset="-122"/>
                <a:ea typeface="楷体_GB2312" pitchFamily="49" charset="-122"/>
              </a:rPr>
              <a:t>，只是</a:t>
            </a:r>
            <a:r>
              <a:rPr lang="zh-CN" altLang="en-US" b="1" smtClean="0">
                <a:solidFill>
                  <a:srgbClr val="FF0000"/>
                </a:solidFill>
                <a:latin typeface="楷体_GB2312" pitchFamily="49" charset="-122"/>
                <a:ea typeface="楷体_GB2312" pitchFamily="49" charset="-122"/>
              </a:rPr>
              <a:t>对那些有害网页信息进行拦截</a:t>
            </a:r>
            <a:r>
              <a:rPr lang="zh-CN" altLang="en-US" b="1" smtClean="0">
                <a:latin typeface="楷体_GB2312" pitchFamily="49" charset="-122"/>
                <a:ea typeface="楷体_GB2312" pitchFamily="49" charset="-122"/>
              </a:rPr>
              <a:t>，但此种方法存在拦截失败的可能性。</a:t>
            </a:r>
            <a:endParaRPr lang="zh-CN" altLang="en-US" b="1"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ox(in)">
                                      <p:cBhvr>
                                        <p:cTn id="7" dur="500"/>
                                        <p:tgtEl>
                                          <p:spTgt spid="2560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box(in)">
                                      <p:cBhvr>
                                        <p:cTn id="10" dur="500"/>
                                        <p:tgtEl>
                                          <p:spTgt spid="2560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animEffect transition="in" filter="box(in)">
                                      <p:cBhvr>
                                        <p:cTn id="15" dur="500"/>
                                        <p:tgtEl>
                                          <p:spTgt spid="2560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5603">
                                            <p:txEl>
                                              <p:pRg st="3" end="3"/>
                                            </p:txEl>
                                          </p:spTgt>
                                        </p:tgtEl>
                                        <p:attrNameLst>
                                          <p:attrName>style.visibility</p:attrName>
                                        </p:attrNameLst>
                                      </p:cBhvr>
                                      <p:to>
                                        <p:strVal val="visible"/>
                                      </p:to>
                                    </p:set>
                                    <p:animEffect transition="in" filter="box(in)">
                                      <p:cBhvr>
                                        <p:cTn id="20" dur="500"/>
                                        <p:tgtEl>
                                          <p:spTgt spid="25603">
                                            <p:txEl>
                                              <p:pRg st="3" end="3"/>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25603">
                                            <p:txEl>
                                              <p:pRg st="4" end="4"/>
                                            </p:txEl>
                                          </p:spTgt>
                                        </p:tgtEl>
                                        <p:attrNameLst>
                                          <p:attrName>style.visibility</p:attrName>
                                        </p:attrNameLst>
                                      </p:cBhvr>
                                      <p:to>
                                        <p:strVal val="visible"/>
                                      </p:to>
                                    </p:set>
                                    <p:animEffect transition="in" filter="box(in)">
                                      <p:cBhvr>
                                        <p:cTn id="23" dur="500"/>
                                        <p:tgtEl>
                                          <p:spTgt spid="25603">
                                            <p:txEl>
                                              <p:pRg st="4" end="4"/>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25603">
                                            <p:txEl>
                                              <p:pRg st="5" end="5"/>
                                            </p:txEl>
                                          </p:spTgt>
                                        </p:tgtEl>
                                        <p:attrNameLst>
                                          <p:attrName>style.visibility</p:attrName>
                                        </p:attrNameLst>
                                      </p:cBhvr>
                                      <p:to>
                                        <p:strVal val="visible"/>
                                      </p:to>
                                    </p:set>
                                    <p:animEffect transition="in" filter="box(in)">
                                      <p:cBhvr>
                                        <p:cTn id="26" dur="500"/>
                                        <p:tgtEl>
                                          <p:spTgt spid="25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357188" y="428625"/>
            <a:ext cx="8229600" cy="847725"/>
          </a:xfrm>
        </p:spPr>
        <p:txBody>
          <a:bodyPr/>
          <a:lstStyle/>
          <a:p>
            <a:pPr eaLnBrk="1" hangingPunct="1"/>
            <a:r>
              <a:rPr lang="zh-CN" altLang="en-US" b="1" dirty="0" smtClean="0">
                <a:ea typeface="宋体" panose="02010600030101010101" pitchFamily="2" charset="-122"/>
              </a:rPr>
              <a:t>有害内容</a:t>
            </a:r>
            <a:r>
              <a:rPr lang="zh-CN" altLang="en-US" b="1" dirty="0">
                <a:ea typeface="宋体" panose="02010600030101010101" pitchFamily="2" charset="-122"/>
              </a:rPr>
              <a:t>监管系统模型</a:t>
            </a:r>
            <a:endParaRPr lang="zh-CN" altLang="en-US" b="1" dirty="0">
              <a:ea typeface="宋体" panose="02010600030101010101" pitchFamily="2" charset="-122"/>
            </a:endParaRPr>
          </a:p>
        </p:txBody>
      </p:sp>
      <p:pic>
        <p:nvPicPr>
          <p:cNvPr id="5017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0025" y="2105025"/>
            <a:ext cx="6654800"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a:xfrm>
            <a:off x="6429375" y="1785938"/>
            <a:ext cx="2714625" cy="1857375"/>
          </a:xfrm>
          <a:prstGeom prst="wedgeRoundRectCallout">
            <a:avLst>
              <a:gd name="adj1" fmla="val -11031"/>
              <a:gd name="adj2" fmla="val 75126"/>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2000" b="1" dirty="0">
                <a:solidFill>
                  <a:srgbClr val="0000FF"/>
                </a:solidFill>
                <a:latin typeface="楷体_GB2312" pitchFamily="49" charset="-122"/>
                <a:ea typeface="楷体_GB2312" pitchFamily="49" charset="-122"/>
              </a:rPr>
              <a:t>对于违规载体（网站或网络连接）的处理方法，如禁止对该网站的访问、拦截有关网络连接等。</a:t>
            </a:r>
            <a:endParaRPr lang="zh-CN" altLang="en-US" sz="2000" b="1" dirty="0">
              <a:solidFill>
                <a:srgbClr val="0000FF"/>
              </a:solidFill>
              <a:latin typeface="楷体_GB2312" pitchFamily="49" charset="-122"/>
              <a:ea typeface="楷体_GB2312" pitchFamily="49" charset="-122"/>
            </a:endParaRPr>
          </a:p>
        </p:txBody>
      </p:sp>
      <p:sp>
        <p:nvSpPr>
          <p:cNvPr id="6" name="圆角矩形标注 5"/>
          <p:cNvSpPr/>
          <p:nvPr/>
        </p:nvSpPr>
        <p:spPr>
          <a:xfrm>
            <a:off x="2857500" y="4357688"/>
            <a:ext cx="2714625" cy="1214437"/>
          </a:xfrm>
          <a:prstGeom prst="wedgeRoundRectCallout">
            <a:avLst>
              <a:gd name="adj1" fmla="val -47873"/>
              <a:gd name="adj2" fmla="val 71586"/>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2000" b="1" dirty="0">
                <a:solidFill>
                  <a:srgbClr val="0000FF"/>
                </a:solidFill>
                <a:latin typeface="楷体_GB2312" pitchFamily="49" charset="-122"/>
                <a:ea typeface="楷体_GB2312" pitchFamily="49" charset="-122"/>
              </a:rPr>
              <a:t>确定监管对象的范围、采用何种方式获取需要检测的数据</a:t>
            </a:r>
            <a:endParaRPr lang="zh-CN" altLang="en-US" sz="2000" b="1" dirty="0">
              <a:solidFill>
                <a:srgbClr val="0000FF"/>
              </a:solidFill>
              <a:latin typeface="楷体_GB2312" pitchFamily="49" charset="-122"/>
              <a:ea typeface="楷体_GB2312" pitchFamily="49" charset="-122"/>
            </a:endParaRPr>
          </a:p>
        </p:txBody>
      </p:sp>
      <p:sp>
        <p:nvSpPr>
          <p:cNvPr id="7" name="圆角矩形标注 6"/>
          <p:cNvSpPr/>
          <p:nvPr/>
        </p:nvSpPr>
        <p:spPr>
          <a:xfrm>
            <a:off x="2643188" y="2714625"/>
            <a:ext cx="2857500" cy="1214438"/>
          </a:xfrm>
          <a:prstGeom prst="wedgeRoundRectCallout">
            <a:avLst>
              <a:gd name="adj1" fmla="val -47873"/>
              <a:gd name="adj2" fmla="val 71586"/>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2000" b="1" dirty="0">
                <a:solidFill>
                  <a:srgbClr val="0000FF"/>
                </a:solidFill>
                <a:latin typeface="楷体_GB2312" pitchFamily="49" charset="-122"/>
                <a:ea typeface="楷体_GB2312" pitchFamily="49" charset="-122"/>
              </a:rPr>
              <a:t>用于判断网络信息内容是否含有违规的特征值，如敏感字符串、图片等</a:t>
            </a:r>
            <a:endParaRPr lang="zh-CN" altLang="en-US" sz="2000" b="1" dirty="0">
              <a:solidFill>
                <a:srgbClr val="0000FF"/>
              </a:solidFill>
              <a:latin typeface="楷体_GB2312" pitchFamily="49" charset="-122"/>
              <a:ea typeface="楷体_GB2312" pitchFamily="49" charset="-122"/>
            </a:endParaRPr>
          </a:p>
        </p:txBody>
      </p:sp>
      <p:sp>
        <p:nvSpPr>
          <p:cNvPr id="8" name="圆角矩形标注 7"/>
          <p:cNvSpPr/>
          <p:nvPr/>
        </p:nvSpPr>
        <p:spPr>
          <a:xfrm>
            <a:off x="2571750" y="1714500"/>
            <a:ext cx="2857500" cy="1214438"/>
          </a:xfrm>
          <a:prstGeom prst="wedgeRoundRectCallout">
            <a:avLst>
              <a:gd name="adj1" fmla="val -47873"/>
              <a:gd name="adj2" fmla="val 71586"/>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2000" b="1" dirty="0">
                <a:solidFill>
                  <a:srgbClr val="0000FF"/>
                </a:solidFill>
                <a:latin typeface="楷体_GB2312" pitchFamily="49" charset="-122"/>
                <a:ea typeface="楷体_GB2312" pitchFamily="49" charset="-122"/>
              </a:rPr>
              <a:t>指依据网络信息内容中包含敏感特征值的情况判断是否违规的规则</a:t>
            </a:r>
            <a:endParaRPr lang="zh-CN" altLang="en-US" sz="2000" b="1" dirty="0">
              <a:solidFill>
                <a:srgbClr val="0000FF"/>
              </a:solidFill>
              <a:latin typeface="楷体_GB2312" pitchFamily="49" charset="-122"/>
              <a:ea typeface="楷体_GB2312" pitchFamily="49" charset="-122"/>
            </a:endParaRPr>
          </a:p>
        </p:txBody>
      </p:sp>
      <p:sp>
        <p:nvSpPr>
          <p:cNvPr id="9" name="TextBox 8"/>
          <p:cNvSpPr txBox="1">
            <a:spLocks noChangeArrowheads="1"/>
          </p:cNvSpPr>
          <p:nvPr/>
        </p:nvSpPr>
        <p:spPr bwMode="auto">
          <a:xfrm>
            <a:off x="285750" y="1285875"/>
            <a:ext cx="86439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rPr>
              <a:t>监管策略：</a:t>
            </a:r>
            <a:r>
              <a:rPr lang="zh-CN" altLang="en-US" sz="2400" b="1"/>
              <a:t>依据监管需求制定的规则及规范</a:t>
            </a:r>
            <a:endParaRPr lang="en-US" altLang="zh-CN" sz="2400" b="1"/>
          </a:p>
          <a:p>
            <a:pPr eaLnBrk="1" hangingPunct="1"/>
            <a:r>
              <a:rPr lang="zh-CN" altLang="en-US" sz="2400" b="1">
                <a:solidFill>
                  <a:srgbClr val="0000FF"/>
                </a:solidFill>
              </a:rPr>
              <a:t>监管处理：</a:t>
            </a:r>
            <a:r>
              <a:rPr lang="zh-CN" altLang="en-US" sz="2400" b="1"/>
              <a:t>依据监管需求设计的对相关数据进行检查及联动处理的程序模块</a:t>
            </a:r>
            <a:endParaRPr lang="zh-CN" alt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i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box(in)">
                                      <p:cBhvr>
                                        <p:cTn id="3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457200" y="418307"/>
            <a:ext cx="8229600" cy="706437"/>
          </a:xfrm>
        </p:spPr>
        <p:txBody>
          <a:bodyPr>
            <a:normAutofit/>
          </a:bodyPr>
          <a:lstStyle/>
          <a:p>
            <a:pPr eaLnBrk="1" hangingPunct="1">
              <a:defRPr/>
            </a:pPr>
            <a:r>
              <a:rPr lang="zh-CN" altLang="en-US" b="1" dirty="0">
                <a:ea typeface="宋体" panose="02010600030101010101" pitchFamily="2" charset="-122"/>
              </a:rPr>
              <a:t>数据获取</a:t>
            </a:r>
            <a:endParaRPr lang="zh-CN" altLang="en-US" b="1" dirty="0">
              <a:ea typeface="宋体" panose="02010600030101010101" pitchFamily="2" charset="-122"/>
            </a:endParaRPr>
          </a:p>
        </p:txBody>
      </p:sp>
      <p:sp>
        <p:nvSpPr>
          <p:cNvPr id="28675" name="内容占位符 2"/>
          <p:cNvSpPr>
            <a:spLocks noGrp="1"/>
          </p:cNvSpPr>
          <p:nvPr>
            <p:ph idx="1"/>
          </p:nvPr>
        </p:nvSpPr>
        <p:spPr>
          <a:xfrm>
            <a:off x="539750" y="1396255"/>
            <a:ext cx="8229600" cy="1376363"/>
          </a:xfrm>
        </p:spPr>
        <p:txBody>
          <a:bodyPr/>
          <a:lstStyle/>
          <a:p>
            <a:pPr eaLnBrk="1" hangingPunct="1"/>
            <a:r>
              <a:rPr lang="zh-CN" altLang="en-US" sz="2400" b="1" smtClean="0"/>
              <a:t>数据获取技术分为主动式和被动式两种形式。</a:t>
            </a:r>
            <a:endParaRPr lang="en-US" altLang="zh-CN" sz="2400" b="1" smtClean="0"/>
          </a:p>
          <a:p>
            <a:pPr lvl="1" eaLnBrk="1" hangingPunct="1"/>
            <a:r>
              <a:rPr lang="zh-CN" altLang="en-US" b="1" smtClean="0">
                <a:solidFill>
                  <a:srgbClr val="0000FF"/>
                </a:solidFill>
              </a:rPr>
              <a:t>主动式数据获取</a:t>
            </a:r>
            <a:r>
              <a:rPr lang="zh-CN" altLang="en-US" b="1" smtClean="0"/>
              <a:t>：</a:t>
            </a:r>
            <a:r>
              <a:rPr lang="zh-CN" altLang="en-US" b="1" smtClean="0">
                <a:latin typeface="楷体_GB2312" pitchFamily="49" charset="-122"/>
                <a:ea typeface="楷体_GB2312" pitchFamily="49" charset="-122"/>
              </a:rPr>
              <a:t>通过访问有关网络连接而获得其数据内容（网络爬虫是典型的主动式数据获取技术）</a:t>
            </a:r>
            <a:endParaRPr lang="en-US" altLang="zh-CN" b="1" smtClean="0">
              <a:latin typeface="楷体_GB2312" pitchFamily="49" charset="-122"/>
              <a:ea typeface="楷体_GB2312" pitchFamily="49" charset="-122"/>
            </a:endParaRPr>
          </a:p>
        </p:txBody>
      </p:sp>
      <p:pic>
        <p:nvPicPr>
          <p:cNvPr id="2867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0250" y="2701180"/>
            <a:ext cx="4895850"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p:cNvSpPr txBox="1"/>
          <p:nvPr/>
        </p:nvSpPr>
        <p:spPr>
          <a:xfrm>
            <a:off x="5286375" y="2986930"/>
            <a:ext cx="3500438" cy="1376363"/>
          </a:xfrm>
          <a:prstGeom prst="rect">
            <a:avLst/>
          </a:prstGeom>
        </p:spPr>
        <p:txBody>
          <a:bodyPr>
            <a:normAutofit/>
          </a:bodyPr>
          <a:lstStyle/>
          <a:p>
            <a:pPr marL="274320" indent="-274320" fontAlgn="auto">
              <a:spcBef>
                <a:spcPct val="20000"/>
              </a:spcBef>
              <a:spcAft>
                <a:spcPts val="0"/>
              </a:spcAft>
              <a:buClr>
                <a:schemeClr val="accent3"/>
              </a:buClr>
              <a:buSzPct val="95000"/>
              <a:buFont typeface="Wingdings 2" panose="05020102010507070707"/>
              <a:buChar char=""/>
              <a:defRPr/>
            </a:pPr>
            <a:endParaRPr lang="en-US" altLang="zh-CN" sz="2400" b="1" dirty="0">
              <a:latin typeface="楷体_GB2312" pitchFamily="49" charset="-122"/>
              <a:ea typeface="楷体_GB2312" pitchFamily="49" charset="-122"/>
            </a:endParaRPr>
          </a:p>
        </p:txBody>
      </p:sp>
      <p:sp>
        <p:nvSpPr>
          <p:cNvPr id="7" name="圆角矩形标注 6"/>
          <p:cNvSpPr/>
          <p:nvPr/>
        </p:nvSpPr>
        <p:spPr>
          <a:xfrm>
            <a:off x="4857750" y="4487118"/>
            <a:ext cx="3000375" cy="1285875"/>
          </a:xfrm>
          <a:prstGeom prst="wedgeRoundRectCallout">
            <a:avLst>
              <a:gd name="adj1" fmla="val -56444"/>
              <a:gd name="adj2" fmla="val 76030"/>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a:lstStyle/>
          <a:p>
            <a:pPr fontAlgn="auto">
              <a:spcBef>
                <a:spcPct val="20000"/>
              </a:spcBef>
              <a:spcAft>
                <a:spcPts val="0"/>
              </a:spcAft>
              <a:buClr>
                <a:schemeClr val="accent3"/>
              </a:buClr>
              <a:buSzPct val="95000"/>
              <a:defRPr/>
            </a:pPr>
            <a:r>
              <a:rPr lang="zh-CN" altLang="en-US" sz="2000" b="1" dirty="0">
                <a:solidFill>
                  <a:srgbClr val="0000FF"/>
                </a:solidFill>
                <a:latin typeface="楷体_GB2312" pitchFamily="49" charset="-122"/>
                <a:ea typeface="楷体_GB2312" pitchFamily="49" charset="-122"/>
              </a:rPr>
              <a:t>从一个或若干个初始网页</a:t>
            </a:r>
            <a:r>
              <a:rPr lang="en-US" altLang="zh-CN" sz="2000" b="1" dirty="0">
                <a:solidFill>
                  <a:srgbClr val="0000FF"/>
                </a:solidFill>
                <a:latin typeface="楷体_GB2312" pitchFamily="49" charset="-122"/>
                <a:ea typeface="楷体_GB2312" pitchFamily="49" charset="-122"/>
              </a:rPr>
              <a:t>URL</a:t>
            </a:r>
            <a:r>
              <a:rPr lang="zh-CN" altLang="en-US" sz="2000" b="1" dirty="0">
                <a:solidFill>
                  <a:srgbClr val="0000FF"/>
                </a:solidFill>
                <a:latin typeface="楷体_GB2312" pitchFamily="49" charset="-122"/>
                <a:ea typeface="楷体_GB2312" pitchFamily="49" charset="-122"/>
              </a:rPr>
              <a:t>开始，根据一定的网页分析算法，过滤与主题无关的链接</a:t>
            </a:r>
            <a:endParaRPr lang="en-US" altLang="zh-CN" sz="2000" b="1" dirty="0">
              <a:solidFill>
                <a:srgbClr val="0000FF"/>
              </a:solidFill>
              <a:latin typeface="楷体_GB2312" pitchFamily="49" charset="-122"/>
              <a:ea typeface="楷体_GB2312" pitchFamily="49" charset="-122"/>
            </a:endParaRPr>
          </a:p>
        </p:txBody>
      </p:sp>
      <p:sp>
        <p:nvSpPr>
          <p:cNvPr id="8" name="圆角矩形标注 7"/>
          <p:cNvSpPr/>
          <p:nvPr/>
        </p:nvSpPr>
        <p:spPr>
          <a:xfrm>
            <a:off x="500063" y="3629868"/>
            <a:ext cx="2214562" cy="1000125"/>
          </a:xfrm>
          <a:prstGeom prst="wedgeRoundRectCallout">
            <a:avLst>
              <a:gd name="adj1" fmla="val 35061"/>
              <a:gd name="adj2" fmla="val 89681"/>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a:lstStyle/>
          <a:p>
            <a:pPr fontAlgn="auto">
              <a:spcBef>
                <a:spcPct val="20000"/>
              </a:spcBef>
              <a:spcAft>
                <a:spcPts val="0"/>
              </a:spcAft>
              <a:buClr>
                <a:schemeClr val="accent3"/>
              </a:buClr>
              <a:buSzPct val="95000"/>
              <a:defRPr/>
            </a:pPr>
            <a:r>
              <a:rPr lang="zh-CN" altLang="en-US" sz="2000" b="1" dirty="0">
                <a:solidFill>
                  <a:srgbClr val="0000FF"/>
                </a:solidFill>
                <a:latin typeface="楷体_GB2312" pitchFamily="49" charset="-122"/>
                <a:ea typeface="楷体_GB2312" pitchFamily="49" charset="-122"/>
              </a:rPr>
              <a:t>将所需的链接保存在等待抓取的</a:t>
            </a:r>
            <a:r>
              <a:rPr lang="en-US" altLang="zh-CN" sz="2000" b="1" dirty="0">
                <a:solidFill>
                  <a:srgbClr val="0000FF"/>
                </a:solidFill>
                <a:latin typeface="楷体_GB2312" pitchFamily="49" charset="-122"/>
                <a:ea typeface="楷体_GB2312" pitchFamily="49" charset="-122"/>
              </a:rPr>
              <a:t>URL</a:t>
            </a:r>
            <a:r>
              <a:rPr lang="zh-CN" altLang="en-US" sz="2000" b="1" dirty="0">
                <a:solidFill>
                  <a:srgbClr val="0000FF"/>
                </a:solidFill>
                <a:latin typeface="楷体_GB2312" pitchFamily="49" charset="-122"/>
                <a:ea typeface="楷体_GB2312" pitchFamily="49" charset="-122"/>
              </a:rPr>
              <a:t>队列</a:t>
            </a:r>
            <a:endParaRPr lang="en-US" altLang="zh-CN" sz="2000" b="1" dirty="0">
              <a:solidFill>
                <a:srgbClr val="0000FF"/>
              </a:solidFill>
              <a:latin typeface="楷体_GB2312" pitchFamily="49" charset="-122"/>
              <a:ea typeface="楷体_GB2312" pitchFamily="49" charset="-122"/>
            </a:endParaRPr>
          </a:p>
        </p:txBody>
      </p:sp>
      <p:sp>
        <p:nvSpPr>
          <p:cNvPr id="9" name="圆角矩形标注 8"/>
          <p:cNvSpPr/>
          <p:nvPr/>
        </p:nvSpPr>
        <p:spPr>
          <a:xfrm>
            <a:off x="2857500" y="3486993"/>
            <a:ext cx="2500313" cy="1214437"/>
          </a:xfrm>
          <a:prstGeom prst="wedgeRoundRectCallout">
            <a:avLst>
              <a:gd name="adj1" fmla="val -1713"/>
              <a:gd name="adj2" fmla="val 89765"/>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a:lstStyle/>
          <a:p>
            <a:pPr fontAlgn="auto">
              <a:spcBef>
                <a:spcPct val="20000"/>
              </a:spcBef>
              <a:spcAft>
                <a:spcPts val="0"/>
              </a:spcAft>
              <a:buClr>
                <a:schemeClr val="accent3"/>
              </a:buClr>
              <a:buSzPct val="95000"/>
              <a:defRPr/>
            </a:pPr>
            <a:r>
              <a:rPr lang="zh-CN" altLang="en-US" sz="2000" b="1" dirty="0">
                <a:solidFill>
                  <a:srgbClr val="0000FF"/>
                </a:solidFill>
                <a:latin typeface="楷体_GB2312" pitchFamily="49" charset="-122"/>
                <a:ea typeface="楷体_GB2312" pitchFamily="49" charset="-122"/>
              </a:rPr>
              <a:t>根据一定的搜索策略从队列中选择下一步要抓取的网页</a:t>
            </a:r>
            <a:endParaRPr lang="en-US" altLang="zh-CN" sz="2000" b="1" dirty="0">
              <a:solidFill>
                <a:srgbClr val="0000FF"/>
              </a:solidFill>
              <a:latin typeface="楷体_GB2312" pitchFamily="49" charset="-122"/>
              <a:ea typeface="楷体_GB2312" pitchFamily="49" charset="-122"/>
            </a:endParaRPr>
          </a:p>
        </p:txBody>
      </p:sp>
      <p:sp>
        <p:nvSpPr>
          <p:cNvPr id="10" name="圆角矩形标注 9"/>
          <p:cNvSpPr/>
          <p:nvPr/>
        </p:nvSpPr>
        <p:spPr>
          <a:xfrm>
            <a:off x="6286500" y="4629993"/>
            <a:ext cx="1928813" cy="857250"/>
          </a:xfrm>
          <a:prstGeom prst="wedgeRoundRectCallout">
            <a:avLst>
              <a:gd name="adj1" fmla="val -41713"/>
              <a:gd name="adj2" fmla="val 87412"/>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a:lstStyle/>
          <a:p>
            <a:pPr fontAlgn="auto">
              <a:spcBef>
                <a:spcPct val="20000"/>
              </a:spcBef>
              <a:spcAft>
                <a:spcPts val="0"/>
              </a:spcAft>
              <a:buClr>
                <a:schemeClr val="accent3"/>
              </a:buClr>
              <a:buSzPct val="95000"/>
              <a:defRPr/>
            </a:pPr>
            <a:r>
              <a:rPr lang="zh-CN" altLang="en-US" sz="2000" b="1" dirty="0">
                <a:solidFill>
                  <a:srgbClr val="0000FF"/>
                </a:solidFill>
                <a:latin typeface="楷体_GB2312" pitchFamily="49" charset="-122"/>
                <a:ea typeface="楷体_GB2312" pitchFamily="49" charset="-122"/>
              </a:rPr>
              <a:t>被抓取的网页将被系统保存</a:t>
            </a:r>
            <a:endParaRPr lang="en-US" altLang="zh-CN" sz="2000" b="1" dirty="0">
              <a:solidFill>
                <a:srgbClr val="0000FF"/>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animEffect transition="in" filter="box(in)">
                                      <p:cBhvr>
                                        <p:cTn id="7" dur="500"/>
                                        <p:tgtEl>
                                          <p:spTgt spid="286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box(in)">
                                      <p:cBhvr>
                                        <p:cTn id="12" dur="500"/>
                                        <p:tgtEl>
                                          <p:spTgt spid="2867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in)">
                                      <p:cBhvr>
                                        <p:cTn id="3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428625" y="285750"/>
            <a:ext cx="8229600" cy="847725"/>
          </a:xfrm>
        </p:spPr>
        <p:txBody>
          <a:bodyPr/>
          <a:lstStyle/>
          <a:p>
            <a:pPr eaLnBrk="1" hangingPunct="1">
              <a:defRPr/>
            </a:pPr>
            <a:r>
              <a:rPr lang="zh-CN" altLang="en-US" b="1" dirty="0">
                <a:ea typeface="宋体" panose="02010600030101010101" pitchFamily="2" charset="-122"/>
              </a:rPr>
              <a:t>被动式数据获取</a:t>
            </a:r>
            <a:endParaRPr lang="zh-CN" altLang="en-US" b="1" dirty="0">
              <a:ea typeface="宋体" panose="02010600030101010101" pitchFamily="2" charset="-122"/>
            </a:endParaRPr>
          </a:p>
        </p:txBody>
      </p:sp>
      <p:sp>
        <p:nvSpPr>
          <p:cNvPr id="29699" name="内容占位符 2"/>
          <p:cNvSpPr>
            <a:spLocks noGrp="1"/>
          </p:cNvSpPr>
          <p:nvPr>
            <p:ph idx="1"/>
          </p:nvPr>
        </p:nvSpPr>
        <p:spPr>
          <a:xfrm>
            <a:off x="214313" y="1196752"/>
            <a:ext cx="8929687" cy="2928937"/>
          </a:xfrm>
        </p:spPr>
        <p:txBody>
          <a:bodyPr/>
          <a:lstStyle/>
          <a:p>
            <a:pPr marL="342900" lvl="1" indent="-342900" eaLnBrk="1" hangingPunct="1">
              <a:lnSpc>
                <a:spcPts val="3000"/>
              </a:lnSpc>
            </a:pPr>
            <a:r>
              <a:rPr lang="zh-CN" altLang="en-US" sz="2200" b="1" smtClean="0">
                <a:solidFill>
                  <a:srgbClr val="FF0000"/>
                </a:solidFill>
              </a:rPr>
              <a:t>被动式数据获取</a:t>
            </a:r>
            <a:r>
              <a:rPr lang="zh-CN" altLang="en-US" sz="2200" b="1" smtClean="0"/>
              <a:t>是指在网络的特定位置设置探针，获取流经该位置的所有数据。</a:t>
            </a:r>
            <a:endParaRPr lang="en-US" altLang="zh-CN" sz="2200" b="1" smtClean="0"/>
          </a:p>
          <a:p>
            <a:pPr marL="342900" lvl="1" indent="-342900" eaLnBrk="1" hangingPunct="1">
              <a:lnSpc>
                <a:spcPts val="3000"/>
              </a:lnSpc>
            </a:pPr>
            <a:r>
              <a:rPr lang="zh-CN" altLang="en-US" sz="2200" b="1" smtClean="0"/>
              <a:t>被动式数据获取主要解决两个方面的问题</a:t>
            </a:r>
            <a:endParaRPr lang="en-US" altLang="zh-CN" sz="2200" b="1" smtClean="0"/>
          </a:p>
          <a:p>
            <a:pPr marL="742950" lvl="2" indent="-342900" eaLnBrk="1" hangingPunct="1">
              <a:lnSpc>
                <a:spcPts val="3000"/>
              </a:lnSpc>
            </a:pPr>
            <a:r>
              <a:rPr lang="zh-CN" altLang="en-US" sz="2200" b="1" smtClean="0">
                <a:solidFill>
                  <a:srgbClr val="0000FF"/>
                </a:solidFill>
                <a:latin typeface="楷体_GB2312" pitchFamily="49" charset="-122"/>
                <a:ea typeface="楷体_GB2312" pitchFamily="49" charset="-122"/>
              </a:rPr>
              <a:t>探针位置的选择</a:t>
            </a:r>
            <a:r>
              <a:rPr lang="zh-CN" altLang="en-US" sz="2200" b="1" smtClean="0">
                <a:latin typeface="楷体_GB2312" pitchFamily="49" charset="-122"/>
                <a:ea typeface="楷体_GB2312" pitchFamily="49" charset="-122"/>
              </a:rPr>
              <a:t>：可以获取所有需监管网络数据报文的关键点上。</a:t>
            </a:r>
            <a:endParaRPr lang="en-US" altLang="zh-CN" sz="2200" b="1" smtClean="0">
              <a:latin typeface="楷体_GB2312" pitchFamily="49" charset="-122"/>
              <a:ea typeface="楷体_GB2312" pitchFamily="49" charset="-122"/>
            </a:endParaRPr>
          </a:p>
          <a:p>
            <a:pPr marL="742950" lvl="2" indent="-342900" eaLnBrk="1" hangingPunct="1">
              <a:lnSpc>
                <a:spcPts val="3000"/>
              </a:lnSpc>
            </a:pPr>
            <a:r>
              <a:rPr lang="zh-CN" altLang="en-US" sz="2200" b="1" smtClean="0">
                <a:solidFill>
                  <a:srgbClr val="0000FF"/>
                </a:solidFill>
                <a:latin typeface="楷体_GB2312" pitchFamily="49" charset="-122"/>
                <a:ea typeface="楷体_GB2312" pitchFamily="49" charset="-122"/>
              </a:rPr>
              <a:t>对出入数据报文的采集</a:t>
            </a:r>
            <a:r>
              <a:rPr lang="zh-CN" altLang="en-US" sz="2200" b="1" smtClean="0">
                <a:latin typeface="楷体_GB2312" pitchFamily="49" charset="-122"/>
                <a:ea typeface="楷体_GB2312" pitchFamily="49" charset="-122"/>
              </a:rPr>
              <a:t>：解决网络适配器及</a:t>
            </a:r>
            <a:r>
              <a:rPr lang="en-US" altLang="zh-CN" sz="2200" b="1" smtClean="0">
                <a:latin typeface="楷体_GB2312" pitchFamily="49" charset="-122"/>
                <a:ea typeface="楷体_GB2312" pitchFamily="49" charset="-122"/>
              </a:rPr>
              <a:t>TCP/IP</a:t>
            </a:r>
            <a:r>
              <a:rPr lang="zh-CN" altLang="en-US" sz="2200" b="1" smtClean="0">
                <a:latin typeface="楷体_GB2312" pitchFamily="49" charset="-122"/>
                <a:ea typeface="楷体_GB2312" pitchFamily="49" charset="-122"/>
              </a:rPr>
              <a:t>协议栈如何处理接收到的数据报文。</a:t>
            </a:r>
            <a:endParaRPr lang="zh-CN" altLang="zh-CN" sz="2200" b="1" smtClean="0">
              <a:latin typeface="楷体_GB2312" pitchFamily="49" charset="-122"/>
              <a:ea typeface="楷体_GB2312" pitchFamily="49" charset="-122"/>
            </a:endParaRPr>
          </a:p>
          <a:p>
            <a:pPr marL="342900" lvl="1" indent="-342900" eaLnBrk="1" hangingPunct="1">
              <a:buFont typeface="Arial" panose="020B0604020202020204" pitchFamily="34" charset="0"/>
              <a:buChar char="•"/>
            </a:pPr>
            <a:endParaRPr lang="en-US" altLang="zh-CN" smtClean="0"/>
          </a:p>
          <a:p>
            <a:pPr eaLnBrk="1" hangingPunct="1"/>
            <a:endParaRPr lang="zh-CN" altLang="en-US" smtClean="0"/>
          </a:p>
        </p:txBody>
      </p:sp>
      <p:pic>
        <p:nvPicPr>
          <p:cNvPr id="2970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3063" y="3698652"/>
            <a:ext cx="5572125"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a:xfrm>
            <a:off x="4714875" y="3697064"/>
            <a:ext cx="2500313" cy="571500"/>
          </a:xfrm>
          <a:prstGeom prst="wedgeRoundRectCallout">
            <a:avLst>
              <a:gd name="adj1" fmla="val -21141"/>
              <a:gd name="adj2" fmla="val -143175"/>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a:lstStyle/>
          <a:p>
            <a:pPr fontAlgn="auto">
              <a:spcBef>
                <a:spcPct val="20000"/>
              </a:spcBef>
              <a:spcAft>
                <a:spcPts val="0"/>
              </a:spcAft>
              <a:buClr>
                <a:schemeClr val="accent3"/>
              </a:buClr>
              <a:buSzPct val="95000"/>
              <a:defRPr/>
            </a:pPr>
            <a:r>
              <a:rPr lang="zh-CN" altLang="en-US" sz="2000" b="1" dirty="0">
                <a:solidFill>
                  <a:srgbClr val="0000FF"/>
                </a:solidFill>
                <a:latin typeface="楷体_GB2312" pitchFamily="49" charset="-122"/>
                <a:ea typeface="楷体_GB2312" pitchFamily="49" charset="-122"/>
              </a:rPr>
              <a:t>工作在混杂模式下</a:t>
            </a:r>
            <a:endParaRPr lang="en-US" altLang="zh-CN" sz="2000" b="1" dirty="0">
              <a:solidFill>
                <a:srgbClr val="0000FF"/>
              </a:solidFill>
              <a:latin typeface="楷体_GB2312" pitchFamily="49" charset="-122"/>
              <a:ea typeface="楷体_GB2312" pitchFamily="49" charset="-122"/>
            </a:endParaRPr>
          </a:p>
        </p:txBody>
      </p:sp>
      <p:sp>
        <p:nvSpPr>
          <p:cNvPr id="6" name="圆角矩形标注 5"/>
          <p:cNvSpPr/>
          <p:nvPr/>
        </p:nvSpPr>
        <p:spPr>
          <a:xfrm>
            <a:off x="6143625" y="3768502"/>
            <a:ext cx="2500313" cy="2071687"/>
          </a:xfrm>
          <a:prstGeom prst="wedgeRoundRectCallout">
            <a:avLst>
              <a:gd name="adj1" fmla="val -20570"/>
              <a:gd name="adj2" fmla="val -76999"/>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a:lstStyle/>
          <a:p>
            <a:pPr fontAlgn="auto">
              <a:spcBef>
                <a:spcPct val="20000"/>
              </a:spcBef>
              <a:spcAft>
                <a:spcPts val="0"/>
              </a:spcAft>
              <a:buClr>
                <a:schemeClr val="accent3"/>
              </a:buClr>
              <a:buSzPct val="95000"/>
              <a:defRPr/>
            </a:pPr>
            <a:r>
              <a:rPr lang="zh-CN" altLang="en-US" sz="2000" b="1" dirty="0">
                <a:solidFill>
                  <a:srgbClr val="0000FF"/>
                </a:solidFill>
                <a:latin typeface="楷体_GB2312" pitchFamily="49" charset="-122"/>
                <a:ea typeface="楷体_GB2312" pitchFamily="49" charset="-122"/>
              </a:rPr>
              <a:t>做适当的配置，对提交的数据报文进行</a:t>
            </a:r>
            <a:r>
              <a:rPr lang="en-US" altLang="zh-CN" sz="2000" b="1" dirty="0">
                <a:solidFill>
                  <a:srgbClr val="0000FF"/>
                </a:solidFill>
                <a:latin typeface="楷体_GB2312" pitchFamily="49" charset="-122"/>
                <a:ea typeface="楷体_GB2312" pitchFamily="49" charset="-122"/>
              </a:rPr>
              <a:t>IP</a:t>
            </a:r>
            <a:r>
              <a:rPr lang="zh-CN" altLang="en-US" sz="2000" b="1" dirty="0">
                <a:solidFill>
                  <a:srgbClr val="0000FF"/>
                </a:solidFill>
                <a:latin typeface="楷体_GB2312" pitchFamily="49" charset="-122"/>
                <a:ea typeface="楷体_GB2312" pitchFamily="49" charset="-122"/>
              </a:rPr>
              <a:t>分片重组、传输层协议还原等，再提交给上一层数据调整处理模块</a:t>
            </a:r>
            <a:endParaRPr lang="en-US" altLang="zh-CN" sz="2000" b="1" dirty="0">
              <a:solidFill>
                <a:srgbClr val="0000FF"/>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box(in)">
                                      <p:cBhvr>
                                        <p:cTn id="7" dur="500"/>
                                        <p:tgtEl>
                                          <p:spTgt spid="2969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700"/>
                                        </p:tgtEl>
                                        <p:attrNameLst>
                                          <p:attrName>style.visibility</p:attrName>
                                        </p:attrNameLst>
                                      </p:cBhvr>
                                      <p:to>
                                        <p:strVal val="visible"/>
                                      </p:to>
                                    </p:set>
                                    <p:animEffect transition="in" filter="box(in)">
                                      <p:cBhvr>
                                        <p:cTn id="12" dur="500"/>
                                        <p:tgtEl>
                                          <p:spTgt spid="2970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9699">
                                            <p:txEl>
                                              <p:pRg st="3" end="3"/>
                                            </p:txEl>
                                          </p:spTgt>
                                        </p:tgtEl>
                                        <p:attrNameLst>
                                          <p:attrName>style.visibility</p:attrName>
                                        </p:attrNameLst>
                                      </p:cBhvr>
                                      <p:to>
                                        <p:strVal val="visible"/>
                                      </p:to>
                                    </p:set>
                                    <p:animEffect transition="in" filter="box(in)">
                                      <p:cBhvr>
                                        <p:cTn id="17" dur="500"/>
                                        <p:tgtEl>
                                          <p:spTgt spid="2969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518864" y="404664"/>
            <a:ext cx="8229600" cy="847725"/>
          </a:xfrm>
        </p:spPr>
        <p:txBody>
          <a:bodyPr/>
          <a:lstStyle/>
          <a:p>
            <a:pPr eaLnBrk="1" hangingPunct="1">
              <a:defRPr/>
            </a:pPr>
            <a:r>
              <a:rPr lang="zh-CN" altLang="en-US" b="1" dirty="0">
                <a:ea typeface="宋体" panose="02010600030101010101" pitchFamily="2" charset="-122"/>
              </a:rPr>
              <a:t>网络报文处理流程</a:t>
            </a:r>
            <a:endParaRPr lang="zh-CN" altLang="en-US" b="1" dirty="0">
              <a:ea typeface="宋体" panose="02010600030101010101" pitchFamily="2" charset="-122"/>
            </a:endParaRPr>
          </a:p>
        </p:txBody>
      </p:sp>
      <p:pic>
        <p:nvPicPr>
          <p:cNvPr id="5325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2988" y="1941488"/>
            <a:ext cx="7272337" cy="328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6AECDE2-BED5-4F5E-A1EF-4137682904F6}" type="slidenum">
              <a:rPr lang="zh-CN" altLang="en-US"/>
            </a:fld>
            <a:endParaRPr lang="en-US" altLang="zh-CN"/>
          </a:p>
        </p:txBody>
      </p:sp>
      <p:sp>
        <p:nvSpPr>
          <p:cNvPr id="11266" name="Rectangle 2"/>
          <p:cNvSpPr>
            <a:spLocks noGrp="1" noChangeArrowheads="1"/>
          </p:cNvSpPr>
          <p:nvPr>
            <p:ph type="title"/>
          </p:nvPr>
        </p:nvSpPr>
        <p:spPr/>
        <p:txBody>
          <a:bodyPr/>
          <a:lstStyle/>
          <a:p>
            <a:pPr algn="l"/>
            <a:r>
              <a:rPr lang="zh-CN" altLang="en-US" b="1" dirty="0">
                <a:latin typeface="华文细黑" panose="02010600040101010101" pitchFamily="2" charset="-122"/>
                <a:ea typeface="华文细黑" panose="02010600040101010101" pitchFamily="2" charset="-122"/>
              </a:rPr>
              <a:t>1.1 数字内容的基本概念</a:t>
            </a:r>
            <a:endParaRPr lang="zh-CN" altLang="en-US" dirty="0"/>
          </a:p>
        </p:txBody>
      </p:sp>
      <p:sp>
        <p:nvSpPr>
          <p:cNvPr id="11267" name="Rectangle 3"/>
          <p:cNvSpPr>
            <a:spLocks noGrp="1" noChangeArrowheads="1"/>
          </p:cNvSpPr>
          <p:nvPr>
            <p:ph type="body" idx="1"/>
          </p:nvPr>
        </p:nvSpPr>
        <p:spPr>
          <a:xfrm>
            <a:off x="611560" y="1412776"/>
            <a:ext cx="7920880" cy="4752528"/>
          </a:xfrm>
        </p:spPr>
        <p:txBody>
          <a:bodyPr/>
          <a:lstStyle/>
          <a:p>
            <a:pPr eaLnBrk="1" hangingPunct="1">
              <a:lnSpc>
                <a:spcPts val="3200"/>
              </a:lnSpc>
            </a:pPr>
            <a:r>
              <a:rPr lang="zh-CN" altLang="en-US" sz="2400" b="1" dirty="0"/>
              <a:t>数字内容产业</a:t>
            </a:r>
            <a:endParaRPr lang="en-US" altLang="zh-CN" sz="2400" b="1" dirty="0"/>
          </a:p>
          <a:p>
            <a:pPr lvl="1" eaLnBrk="1" hangingPunct="1">
              <a:lnSpc>
                <a:spcPts val="3200"/>
              </a:lnSpc>
            </a:pPr>
            <a:r>
              <a:rPr lang="zh-CN" altLang="en-US" sz="2000" b="1" dirty="0"/>
              <a:t>数字内容最早出现于</a:t>
            </a:r>
            <a:r>
              <a:rPr lang="en-US" altLang="zh-CN" sz="2000" b="1" dirty="0"/>
              <a:t>1995</a:t>
            </a:r>
            <a:r>
              <a:rPr lang="zh-CN" altLang="en-US" sz="2000" b="1" dirty="0"/>
              <a:t>年西方七国信息会议上提出的“</a:t>
            </a:r>
            <a:r>
              <a:rPr lang="en-US" altLang="zh-CN" sz="2000" b="1" dirty="0"/>
              <a:t>Digital Content Industry” </a:t>
            </a:r>
            <a:r>
              <a:rPr lang="zh-CN" altLang="en-US" sz="2000" b="1" dirty="0"/>
              <a:t>的概念。</a:t>
            </a:r>
            <a:endParaRPr lang="zh-CN" altLang="en-US" sz="2000" b="1" dirty="0"/>
          </a:p>
          <a:p>
            <a:pPr lvl="1" eaLnBrk="1" hangingPunct="1">
              <a:lnSpc>
                <a:spcPts val="3200"/>
              </a:lnSpc>
            </a:pPr>
            <a:r>
              <a:rPr lang="zh-CN" altLang="en-US" sz="2000" b="1" dirty="0"/>
              <a:t>欧盟又在</a:t>
            </a:r>
            <a:r>
              <a:rPr lang="en-US" altLang="zh-CN" sz="2000" b="1" dirty="0"/>
              <a:t>《</a:t>
            </a:r>
            <a:r>
              <a:rPr lang="zh-CN" altLang="en-US" sz="2000" b="1" dirty="0"/>
              <a:t>信息社会</a:t>
            </a:r>
            <a:r>
              <a:rPr lang="en-US" altLang="zh-CN" sz="2000" b="1" dirty="0"/>
              <a:t>2000</a:t>
            </a:r>
            <a:r>
              <a:rPr lang="zh-CN" altLang="en-US" sz="2000" b="1" dirty="0"/>
              <a:t>计划</a:t>
            </a:r>
            <a:r>
              <a:rPr lang="en-US" altLang="zh-CN" sz="2000" b="1" dirty="0"/>
              <a:t>》</a:t>
            </a:r>
            <a:r>
              <a:rPr lang="zh-CN" altLang="en-US" sz="2000" b="1" dirty="0"/>
              <a:t>中进一步明确了数字内容产业的内涵，它涉及移动内容、互联网服务、游戏、动画、影音、数字出版、数字教育等多个领域。在国际上，不同国家对数字内容产业提出不同的定义和阐释。美国将数字内容产业定义为多媒体交互式数字内容产业、澳大利亚则称创意性内容产业、英国则归类为创意产业、加拿大则称为电子内容产业。虽然名称不同，但其主要涵盖领域基本与欧盟界定的范围一致。 </a:t>
            </a:r>
            <a:endParaRPr lang="zh-CN" altLang="en-US" sz="2000"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457200" y="188640"/>
            <a:ext cx="8229600" cy="993775"/>
          </a:xfrm>
        </p:spPr>
        <p:txBody>
          <a:bodyPr/>
          <a:lstStyle/>
          <a:p>
            <a:pPr eaLnBrk="1" hangingPunct="1">
              <a:defRPr/>
            </a:pPr>
            <a:r>
              <a:rPr lang="zh-CN" altLang="en-US" b="1" dirty="0">
                <a:ea typeface="宋体" panose="02010600030101010101" pitchFamily="2" charset="-122"/>
              </a:rPr>
              <a:t>数据调整</a:t>
            </a:r>
            <a:endParaRPr lang="zh-CN" altLang="en-US" b="1" dirty="0">
              <a:ea typeface="宋体" panose="02010600030101010101" pitchFamily="2" charset="-122"/>
            </a:endParaRPr>
          </a:p>
        </p:txBody>
      </p:sp>
      <p:sp>
        <p:nvSpPr>
          <p:cNvPr id="54275" name="内容占位符 2"/>
          <p:cNvSpPr>
            <a:spLocks noGrp="1"/>
          </p:cNvSpPr>
          <p:nvPr>
            <p:ph idx="1"/>
          </p:nvPr>
        </p:nvSpPr>
        <p:spPr>
          <a:xfrm>
            <a:off x="428625" y="1285875"/>
            <a:ext cx="8472488" cy="1231900"/>
          </a:xfrm>
        </p:spPr>
        <p:txBody>
          <a:bodyPr/>
          <a:lstStyle/>
          <a:p>
            <a:pPr eaLnBrk="1" hangingPunct="1"/>
            <a:r>
              <a:rPr lang="zh-CN" altLang="en-US" sz="2400" b="1" smtClean="0"/>
              <a:t>数据调整主要指针对数据获取模块（主要是协议栈）提交的应用层数据进行</a:t>
            </a:r>
            <a:r>
              <a:rPr lang="zh-CN" altLang="en-US" sz="2400" b="1" smtClean="0">
                <a:solidFill>
                  <a:srgbClr val="FF0000"/>
                </a:solidFill>
              </a:rPr>
              <a:t>筛选、组合、解码以及文本还原</a:t>
            </a:r>
            <a:r>
              <a:rPr lang="zh-CN" altLang="en-US" sz="2400" b="1" smtClean="0"/>
              <a:t>等工作，数据调整的输出结果用于敏感特征搜索等。</a:t>
            </a:r>
            <a:endParaRPr lang="zh-CN" altLang="en-US" sz="2400" b="1" smtClean="0"/>
          </a:p>
        </p:txBody>
      </p:sp>
      <p:pic>
        <p:nvPicPr>
          <p:cNvPr id="5427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813" y="2786063"/>
            <a:ext cx="7443787"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a:xfrm>
            <a:off x="857250" y="2643188"/>
            <a:ext cx="2071688" cy="1071562"/>
          </a:xfrm>
          <a:prstGeom prst="wedgeRoundRectCallout">
            <a:avLst>
              <a:gd name="adj1" fmla="val 54287"/>
              <a:gd name="adj2" fmla="val 79323"/>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a:lstStyle/>
          <a:p>
            <a:pPr fontAlgn="auto">
              <a:spcBef>
                <a:spcPct val="20000"/>
              </a:spcBef>
              <a:spcAft>
                <a:spcPts val="0"/>
              </a:spcAft>
              <a:buClr>
                <a:schemeClr val="accent3"/>
              </a:buClr>
              <a:buSzPct val="95000"/>
              <a:defRPr/>
            </a:pPr>
            <a:r>
              <a:rPr lang="zh-CN" altLang="en-US" sz="2000" b="1" dirty="0">
                <a:solidFill>
                  <a:srgbClr val="0000FF"/>
                </a:solidFill>
                <a:latin typeface="楷体_GB2312" pitchFamily="49" charset="-122"/>
                <a:ea typeface="楷体_GB2312" pitchFamily="49" charset="-122"/>
              </a:rPr>
              <a:t>数据分别存在于不同的</a:t>
            </a:r>
            <a:r>
              <a:rPr lang="en-US" altLang="zh-CN" sz="2000" b="1" dirty="0">
                <a:solidFill>
                  <a:srgbClr val="0000FF"/>
                </a:solidFill>
                <a:latin typeface="楷体_GB2312" pitchFamily="49" charset="-122"/>
                <a:ea typeface="楷体_GB2312" pitchFamily="49" charset="-122"/>
              </a:rPr>
              <a:t>TCP</a:t>
            </a:r>
            <a:r>
              <a:rPr lang="zh-CN" altLang="en-US" sz="2000" b="1" dirty="0">
                <a:solidFill>
                  <a:srgbClr val="0000FF"/>
                </a:solidFill>
                <a:latin typeface="楷体_GB2312" pitchFamily="49" charset="-122"/>
                <a:ea typeface="楷体_GB2312" pitchFamily="49" charset="-122"/>
              </a:rPr>
              <a:t>包内，需要整合</a:t>
            </a:r>
            <a:endParaRPr lang="en-US" altLang="zh-CN" sz="2000" b="1" dirty="0">
              <a:solidFill>
                <a:srgbClr val="0000FF"/>
              </a:solidFill>
              <a:latin typeface="楷体_GB2312" pitchFamily="49" charset="-122"/>
              <a:ea typeface="楷体_GB2312" pitchFamily="49" charset="-122"/>
            </a:endParaRPr>
          </a:p>
        </p:txBody>
      </p:sp>
      <p:sp>
        <p:nvSpPr>
          <p:cNvPr id="6" name="圆角矩形标注 5"/>
          <p:cNvSpPr/>
          <p:nvPr/>
        </p:nvSpPr>
        <p:spPr>
          <a:xfrm>
            <a:off x="4000500" y="2428875"/>
            <a:ext cx="2071688" cy="928688"/>
          </a:xfrm>
          <a:prstGeom prst="wedgeRoundRectCallout">
            <a:avLst>
              <a:gd name="adj1" fmla="val 23253"/>
              <a:gd name="adj2" fmla="val 85477"/>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a:lstStyle/>
          <a:p>
            <a:pPr fontAlgn="auto">
              <a:spcBef>
                <a:spcPct val="20000"/>
              </a:spcBef>
              <a:spcAft>
                <a:spcPts val="0"/>
              </a:spcAft>
              <a:buClr>
                <a:schemeClr val="accent3"/>
              </a:buClr>
              <a:buSzPct val="95000"/>
              <a:defRPr/>
            </a:pPr>
            <a:r>
              <a:rPr lang="zh-CN" altLang="en-US" sz="2000" b="1" dirty="0">
                <a:solidFill>
                  <a:srgbClr val="0000FF"/>
                </a:solidFill>
                <a:latin typeface="楷体_GB2312" pitchFamily="49" charset="-122"/>
                <a:ea typeface="楷体_GB2312" pitchFamily="49" charset="-122"/>
              </a:rPr>
              <a:t>数据经过特殊编码，需要解码</a:t>
            </a:r>
            <a:endParaRPr lang="en-US" altLang="zh-CN" sz="2000" b="1" dirty="0">
              <a:solidFill>
                <a:srgbClr val="0000FF"/>
              </a:solidFill>
              <a:latin typeface="楷体_GB2312" pitchFamily="49" charset="-122"/>
              <a:ea typeface="楷体_GB2312" pitchFamily="49" charset="-122"/>
            </a:endParaRPr>
          </a:p>
        </p:txBody>
      </p:sp>
      <p:sp>
        <p:nvSpPr>
          <p:cNvPr id="7" name="圆角矩形标注 6"/>
          <p:cNvSpPr/>
          <p:nvPr/>
        </p:nvSpPr>
        <p:spPr>
          <a:xfrm>
            <a:off x="6143625" y="4786313"/>
            <a:ext cx="2428875" cy="1214437"/>
          </a:xfrm>
          <a:prstGeom prst="wedgeRoundRectCallout">
            <a:avLst>
              <a:gd name="adj1" fmla="val 14287"/>
              <a:gd name="adj2" fmla="val -98685"/>
              <a:gd name="adj3" fmla="val 16667"/>
            </a:avLst>
          </a:prstGeom>
          <a:solidFill>
            <a:srgbClr val="CCFFCC"/>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a:lstStyle/>
          <a:p>
            <a:pPr fontAlgn="auto">
              <a:spcBef>
                <a:spcPct val="20000"/>
              </a:spcBef>
              <a:spcAft>
                <a:spcPts val="0"/>
              </a:spcAft>
              <a:buClr>
                <a:schemeClr val="accent3"/>
              </a:buClr>
              <a:buSzPct val="95000"/>
              <a:defRPr/>
            </a:pPr>
            <a:r>
              <a:rPr lang="zh-CN" altLang="en-US" sz="2000" b="1" dirty="0">
                <a:solidFill>
                  <a:srgbClr val="0000FF"/>
                </a:solidFill>
                <a:latin typeface="楷体_GB2312" pitchFamily="49" charset="-122"/>
                <a:ea typeface="楷体_GB2312" pitchFamily="49" charset="-122"/>
              </a:rPr>
              <a:t>包含特殊格式的数据需要去掉格式信息，</a:t>
            </a:r>
            <a:r>
              <a:rPr lang="en-US" altLang="zh-CN" sz="2000" b="1" dirty="0">
                <a:solidFill>
                  <a:srgbClr val="0000FF"/>
                </a:solidFill>
                <a:latin typeface="楷体_GB2312" pitchFamily="49" charset="-122"/>
                <a:ea typeface="楷体_GB2312" pitchFamily="49" charset="-122"/>
              </a:rPr>
              <a:t>word</a:t>
            </a:r>
            <a:r>
              <a:rPr lang="zh-CN" altLang="en-US" sz="2000" b="1" dirty="0">
                <a:solidFill>
                  <a:srgbClr val="0000FF"/>
                </a:solidFill>
                <a:latin typeface="楷体_GB2312" pitchFamily="49" charset="-122"/>
                <a:ea typeface="楷体_GB2312" pitchFamily="49" charset="-122"/>
              </a:rPr>
              <a:t>格式等</a:t>
            </a:r>
            <a:endParaRPr lang="en-US" altLang="zh-CN" sz="2000" b="1" dirty="0">
              <a:solidFill>
                <a:srgbClr val="0000FF"/>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285750" y="428625"/>
            <a:ext cx="8229600" cy="865188"/>
          </a:xfrm>
        </p:spPr>
        <p:txBody>
          <a:bodyPr/>
          <a:lstStyle/>
          <a:p>
            <a:pPr eaLnBrk="1" hangingPunct="1">
              <a:defRPr/>
            </a:pPr>
            <a:r>
              <a:rPr lang="zh-CN" altLang="en-US" b="1" dirty="0">
                <a:ea typeface="宋体" panose="02010600030101010101" pitchFamily="2" charset="-122"/>
              </a:rPr>
              <a:t>敏感特征搜索</a:t>
            </a:r>
            <a:endParaRPr lang="zh-CN" altLang="en-US" b="1" dirty="0">
              <a:ea typeface="宋体" panose="02010600030101010101" pitchFamily="2" charset="-122"/>
            </a:endParaRPr>
          </a:p>
        </p:txBody>
      </p:sp>
      <p:sp>
        <p:nvSpPr>
          <p:cNvPr id="32771" name="内容占位符 2"/>
          <p:cNvSpPr>
            <a:spLocks noGrp="1"/>
          </p:cNvSpPr>
          <p:nvPr>
            <p:ph idx="1"/>
          </p:nvPr>
        </p:nvSpPr>
        <p:spPr>
          <a:xfrm>
            <a:off x="214313" y="1500188"/>
            <a:ext cx="8675687" cy="4448175"/>
          </a:xfrm>
        </p:spPr>
        <p:txBody>
          <a:bodyPr/>
          <a:lstStyle/>
          <a:p>
            <a:pPr eaLnBrk="1" hangingPunct="1"/>
            <a:r>
              <a:rPr lang="zh-CN" altLang="en-US" sz="2400" b="1" smtClean="0">
                <a:solidFill>
                  <a:srgbClr val="0000FF"/>
                </a:solidFill>
              </a:rPr>
              <a:t>敏感特征搜索</a:t>
            </a:r>
            <a:r>
              <a:rPr lang="zh-CN" altLang="en-US" sz="2400" b="1" smtClean="0"/>
              <a:t>：依据实现定义好的敏感特征策略，在待查内容中识别所包含的敏感特征值，搜索的结果可以作为违规判定的依据。</a:t>
            </a:r>
            <a:endParaRPr lang="en-US" altLang="zh-CN" sz="2400" b="1" smtClean="0"/>
          </a:p>
          <a:p>
            <a:pPr eaLnBrk="1" hangingPunct="1"/>
            <a:r>
              <a:rPr lang="zh-CN" altLang="en-US" sz="2400" b="1" smtClean="0">
                <a:solidFill>
                  <a:srgbClr val="0000FF"/>
                </a:solidFill>
              </a:rPr>
              <a:t>敏感特征值</a:t>
            </a:r>
            <a:r>
              <a:rPr lang="zh-CN" altLang="en-US" sz="2400" b="1" smtClean="0"/>
              <a:t>：文本字符串、图像特征、音频特征等，它们分别用于不同信息载体的内容的敏感特征识别。</a:t>
            </a:r>
            <a:endParaRPr lang="en-US" altLang="zh-CN" sz="2400" b="1" smtClean="0"/>
          </a:p>
          <a:p>
            <a:pPr eaLnBrk="1" hangingPunct="1"/>
            <a:r>
              <a:rPr lang="zh-CN" altLang="en-US" sz="2400" b="1" smtClean="0">
                <a:solidFill>
                  <a:srgbClr val="0000FF"/>
                </a:solidFill>
              </a:rPr>
              <a:t>模式匹配</a:t>
            </a:r>
            <a:endParaRPr lang="en-US" altLang="zh-CN" sz="2400" b="1" smtClean="0">
              <a:solidFill>
                <a:srgbClr val="0000FF"/>
              </a:solidFill>
            </a:endParaRPr>
          </a:p>
          <a:p>
            <a:pPr lvl="1" eaLnBrk="1" hangingPunct="1"/>
            <a:r>
              <a:rPr lang="zh-CN" altLang="en-US" sz="2200" b="1" smtClean="0">
                <a:solidFill>
                  <a:srgbClr val="FF0000"/>
                </a:solidFill>
                <a:latin typeface="楷体_GB2312" pitchFamily="49" charset="-122"/>
                <a:ea typeface="楷体_GB2312" pitchFamily="49" charset="-122"/>
              </a:rPr>
              <a:t>单模式匹配</a:t>
            </a:r>
            <a:r>
              <a:rPr lang="zh-CN" altLang="en-US" sz="2200" b="1" smtClean="0">
                <a:latin typeface="楷体_GB2312" pitchFamily="49" charset="-122"/>
                <a:ea typeface="楷体_GB2312" pitchFamily="49" charset="-122"/>
              </a:rPr>
              <a:t>：在一个文本串中查找某个特定的子串，如果找到则匹配成功，否则失败。</a:t>
            </a:r>
            <a:endParaRPr lang="en-US" altLang="zh-CN" sz="2200" b="1" smtClean="0">
              <a:latin typeface="楷体_GB2312" pitchFamily="49" charset="-122"/>
              <a:ea typeface="楷体_GB2312" pitchFamily="49" charset="-122"/>
            </a:endParaRPr>
          </a:p>
          <a:p>
            <a:pPr lvl="1" eaLnBrk="1" hangingPunct="1"/>
            <a:r>
              <a:rPr lang="zh-CN" altLang="en-US" sz="2200" b="1" smtClean="0">
                <a:solidFill>
                  <a:srgbClr val="FF0000"/>
                </a:solidFill>
                <a:latin typeface="楷体_GB2312" pitchFamily="49" charset="-122"/>
                <a:ea typeface="楷体_GB2312" pitchFamily="49" charset="-122"/>
              </a:rPr>
              <a:t>多模式匹配</a:t>
            </a:r>
            <a:r>
              <a:rPr lang="zh-CN" altLang="en-US" sz="2200" b="1" smtClean="0">
                <a:latin typeface="楷体_GB2312" pitchFamily="49" charset="-122"/>
                <a:ea typeface="楷体_GB2312" pitchFamily="49" charset="-122"/>
              </a:rPr>
              <a:t>：在一个文本串中查找某些特定的子串。</a:t>
            </a:r>
            <a:endParaRPr lang="en-US" altLang="zh-CN" sz="2200" b="1" smtClean="0">
              <a:latin typeface="楷体_GB2312" pitchFamily="49" charset="-122"/>
              <a:ea typeface="楷体_GB2312" pitchFamily="49" charset="-122"/>
            </a:endParaRPr>
          </a:p>
          <a:p>
            <a:pPr lvl="1" eaLnBrk="1" hangingPunct="1"/>
            <a:r>
              <a:rPr lang="zh-CN" altLang="en-US" sz="2200" b="1" smtClean="0">
                <a:latin typeface="楷体_GB2312" pitchFamily="49" charset="-122"/>
                <a:ea typeface="楷体_GB2312" pitchFamily="49" charset="-122"/>
              </a:rPr>
              <a:t>敏感特征一般包含多个关键字，多模式匹配算法多见。</a:t>
            </a:r>
            <a:endParaRPr lang="en-US" altLang="zh-CN" sz="2200" b="1"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box(in)">
                                      <p:cBhvr>
                                        <p:cTn id="7" dur="500"/>
                                        <p:tgtEl>
                                          <p:spTgt spid="32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2771">
                                            <p:txEl>
                                              <p:pRg st="1" end="1"/>
                                            </p:txEl>
                                          </p:spTgt>
                                        </p:tgtEl>
                                        <p:attrNameLst>
                                          <p:attrName>style.visibility</p:attrName>
                                        </p:attrNameLst>
                                      </p:cBhvr>
                                      <p:to>
                                        <p:strVal val="visible"/>
                                      </p:to>
                                    </p:set>
                                    <p:animEffect transition="in" filter="box(in)">
                                      <p:cBhvr>
                                        <p:cTn id="12" dur="500"/>
                                        <p:tgtEl>
                                          <p:spTgt spid="32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2771">
                                            <p:txEl>
                                              <p:pRg st="2" end="2"/>
                                            </p:txEl>
                                          </p:spTgt>
                                        </p:tgtEl>
                                        <p:attrNameLst>
                                          <p:attrName>style.visibility</p:attrName>
                                        </p:attrNameLst>
                                      </p:cBhvr>
                                      <p:to>
                                        <p:strVal val="visible"/>
                                      </p:to>
                                    </p:set>
                                    <p:animEffect transition="in" filter="box(in)">
                                      <p:cBhvr>
                                        <p:cTn id="17" dur="500"/>
                                        <p:tgtEl>
                                          <p:spTgt spid="32771">
                                            <p:txEl>
                                              <p:pRg st="2" end="2"/>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32771">
                                            <p:txEl>
                                              <p:pRg st="3" end="3"/>
                                            </p:txEl>
                                          </p:spTgt>
                                        </p:tgtEl>
                                        <p:attrNameLst>
                                          <p:attrName>style.visibility</p:attrName>
                                        </p:attrNameLst>
                                      </p:cBhvr>
                                      <p:to>
                                        <p:strVal val="visible"/>
                                      </p:to>
                                    </p:set>
                                    <p:animEffect transition="in" filter="box(in)">
                                      <p:cBhvr>
                                        <p:cTn id="20" dur="500"/>
                                        <p:tgtEl>
                                          <p:spTgt spid="32771">
                                            <p:txEl>
                                              <p:pRg st="3" end="3"/>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32771">
                                            <p:txEl>
                                              <p:pRg st="4" end="4"/>
                                            </p:txEl>
                                          </p:spTgt>
                                        </p:tgtEl>
                                        <p:attrNameLst>
                                          <p:attrName>style.visibility</p:attrName>
                                        </p:attrNameLst>
                                      </p:cBhvr>
                                      <p:to>
                                        <p:strVal val="visible"/>
                                      </p:to>
                                    </p:set>
                                    <p:animEffect transition="in" filter="box(in)">
                                      <p:cBhvr>
                                        <p:cTn id="23" dur="500"/>
                                        <p:tgtEl>
                                          <p:spTgt spid="32771">
                                            <p:txEl>
                                              <p:pRg st="4" end="4"/>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2771">
                                            <p:txEl>
                                              <p:pRg st="5" end="5"/>
                                            </p:txEl>
                                          </p:spTgt>
                                        </p:tgtEl>
                                        <p:attrNameLst>
                                          <p:attrName>style.visibility</p:attrName>
                                        </p:attrNameLst>
                                      </p:cBhvr>
                                      <p:to>
                                        <p:strVal val="visible"/>
                                      </p:to>
                                    </p:set>
                                    <p:animEffect transition="in" filter="box(in)">
                                      <p:cBhvr>
                                        <p:cTn id="26" dur="500"/>
                                        <p:tgtEl>
                                          <p:spTgt spid="327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285750" y="428625"/>
            <a:ext cx="8229600" cy="704850"/>
          </a:xfrm>
        </p:spPr>
        <p:txBody>
          <a:bodyPr>
            <a:normAutofit/>
          </a:bodyPr>
          <a:lstStyle/>
          <a:p>
            <a:pPr eaLnBrk="1" hangingPunct="1">
              <a:defRPr/>
            </a:pPr>
            <a:r>
              <a:rPr lang="zh-CN" altLang="en-US" b="1" dirty="0">
                <a:ea typeface="宋体" panose="02010600030101010101" pitchFamily="2" charset="-122"/>
              </a:rPr>
              <a:t>违规判定及处理</a:t>
            </a:r>
            <a:endParaRPr lang="zh-CN" altLang="en-US" b="1" dirty="0">
              <a:ea typeface="宋体" panose="02010600030101010101" pitchFamily="2" charset="-122"/>
            </a:endParaRPr>
          </a:p>
        </p:txBody>
      </p:sp>
      <p:sp>
        <p:nvSpPr>
          <p:cNvPr id="36867" name="内容占位符 2"/>
          <p:cNvSpPr>
            <a:spLocks noGrp="1"/>
          </p:cNvSpPr>
          <p:nvPr>
            <p:ph idx="1"/>
          </p:nvPr>
        </p:nvSpPr>
        <p:spPr>
          <a:xfrm>
            <a:off x="0" y="1268685"/>
            <a:ext cx="8893175" cy="5400675"/>
          </a:xfrm>
        </p:spPr>
        <p:txBody>
          <a:bodyPr/>
          <a:lstStyle/>
          <a:p>
            <a:pPr eaLnBrk="1" hangingPunct="1"/>
            <a:r>
              <a:rPr lang="zh-CN" altLang="en-US" sz="2200" b="1" dirty="0" smtClean="0">
                <a:solidFill>
                  <a:srgbClr val="0000FF"/>
                </a:solidFill>
              </a:rPr>
              <a:t>违规判定程序的设计思想</a:t>
            </a:r>
            <a:endParaRPr lang="en-US" altLang="zh-CN" sz="2200" b="1" dirty="0" smtClean="0">
              <a:solidFill>
                <a:srgbClr val="0000FF"/>
              </a:solidFill>
            </a:endParaRPr>
          </a:p>
          <a:p>
            <a:pPr lvl="1" eaLnBrk="1" hangingPunct="1"/>
            <a:r>
              <a:rPr lang="zh-CN" altLang="en-US" sz="2200" b="1" dirty="0" smtClean="0">
                <a:ea typeface="楷体_GB2312" pitchFamily="49" charset="-122"/>
              </a:rPr>
              <a:t>将敏感特征</a:t>
            </a:r>
            <a:r>
              <a:rPr lang="zh-CN" altLang="en-US" sz="2200" b="1" dirty="0" smtClean="0">
                <a:solidFill>
                  <a:srgbClr val="FF0000"/>
                </a:solidFill>
                <a:ea typeface="楷体_GB2312" pitchFamily="49" charset="-122"/>
              </a:rPr>
              <a:t>搜索结果</a:t>
            </a:r>
            <a:r>
              <a:rPr lang="zh-CN" altLang="en-US" sz="2200" b="1" dirty="0" smtClean="0">
                <a:ea typeface="楷体_GB2312" pitchFamily="49" charset="-122"/>
              </a:rPr>
              <a:t>与</a:t>
            </a:r>
            <a:r>
              <a:rPr lang="zh-CN" altLang="en-US" sz="2200" b="1" dirty="0" smtClean="0">
                <a:solidFill>
                  <a:srgbClr val="FF0000"/>
                </a:solidFill>
                <a:ea typeface="楷体_GB2312" pitchFamily="49" charset="-122"/>
              </a:rPr>
              <a:t>违规定义</a:t>
            </a:r>
            <a:r>
              <a:rPr lang="zh-CN" altLang="en-US" sz="2200" b="1" dirty="0" smtClean="0">
                <a:ea typeface="楷体_GB2312" pitchFamily="49" charset="-122"/>
              </a:rPr>
              <a:t>相比较，判断该网络信息内容是否违规。</a:t>
            </a:r>
            <a:endParaRPr lang="en-US" altLang="zh-CN" sz="2200" b="1" dirty="0" smtClean="0">
              <a:ea typeface="楷体_GB2312" pitchFamily="49" charset="-122"/>
            </a:endParaRPr>
          </a:p>
          <a:p>
            <a:pPr eaLnBrk="1" hangingPunct="1"/>
            <a:r>
              <a:rPr lang="zh-CN" altLang="en-US" sz="2200" b="1" dirty="0" smtClean="0">
                <a:solidFill>
                  <a:srgbClr val="0000FF"/>
                </a:solidFill>
              </a:rPr>
              <a:t>违规定义</a:t>
            </a:r>
            <a:r>
              <a:rPr lang="zh-CN" altLang="en-US" sz="2200" b="1" dirty="0" smtClean="0"/>
              <a:t>是说明违规内容应具有的特征，即敏感特征。</a:t>
            </a:r>
            <a:endParaRPr lang="en-US" altLang="zh-CN" sz="2200" b="1" dirty="0" smtClean="0"/>
          </a:p>
          <a:p>
            <a:pPr lvl="1" eaLnBrk="1" hangingPunct="1"/>
            <a:r>
              <a:rPr lang="zh-CN" altLang="en-US" sz="2200" b="1" dirty="0" smtClean="0">
                <a:ea typeface="楷体_GB2312" pitchFamily="49" charset="-122"/>
              </a:rPr>
              <a:t>每个敏感特征由敏感</a:t>
            </a:r>
            <a:r>
              <a:rPr lang="zh-CN" altLang="en-US" sz="2200" b="1" dirty="0" smtClean="0">
                <a:solidFill>
                  <a:srgbClr val="FF0000"/>
                </a:solidFill>
                <a:ea typeface="楷体_GB2312" pitchFamily="49" charset="-122"/>
              </a:rPr>
              <a:t>特征值</a:t>
            </a:r>
            <a:r>
              <a:rPr lang="zh-CN" altLang="en-US" sz="2200" b="1" dirty="0" smtClean="0">
                <a:ea typeface="楷体_GB2312" pitchFamily="49" charset="-122"/>
              </a:rPr>
              <a:t>和特征值</a:t>
            </a:r>
            <a:r>
              <a:rPr lang="zh-CN" altLang="en-US" sz="2200" b="1" dirty="0" smtClean="0">
                <a:solidFill>
                  <a:srgbClr val="FF0000"/>
                </a:solidFill>
                <a:ea typeface="楷体_GB2312" pitchFamily="49" charset="-122"/>
              </a:rPr>
              <a:t>敏感度</a:t>
            </a:r>
            <a:r>
              <a:rPr lang="zh-CN" altLang="en-US" sz="2200" b="1" dirty="0" smtClean="0">
                <a:ea typeface="楷体_GB2312" pitchFamily="49" charset="-122"/>
              </a:rPr>
              <a:t>（某特征值对违规的影响程度）两个属性来描述。</a:t>
            </a:r>
            <a:endParaRPr lang="en-US" altLang="zh-CN" sz="2200" b="1" dirty="0" smtClean="0">
              <a:ea typeface="楷体_GB2312" pitchFamily="49" charset="-122"/>
            </a:endParaRPr>
          </a:p>
          <a:p>
            <a:pPr lvl="1" eaLnBrk="1" hangingPunct="1"/>
            <a:r>
              <a:rPr lang="zh-CN" altLang="en-US" sz="2200" b="1" dirty="0" smtClean="0">
                <a:ea typeface="楷体_GB2312" pitchFamily="49" charset="-122"/>
              </a:rPr>
              <a:t>敏感特征的搜索结果具有</a:t>
            </a:r>
            <a:r>
              <a:rPr lang="zh-CN" altLang="en-US" sz="2200" b="1" dirty="0" smtClean="0">
                <a:solidFill>
                  <a:srgbClr val="FF0000"/>
                </a:solidFill>
                <a:ea typeface="楷体_GB2312" pitchFamily="49" charset="-122"/>
              </a:rPr>
              <a:t>敏感特征值的广度</a:t>
            </a:r>
            <a:r>
              <a:rPr lang="zh-CN" altLang="en-US" sz="2200" b="1" dirty="0" smtClean="0">
                <a:ea typeface="楷体_GB2312" pitchFamily="49" charset="-122"/>
              </a:rPr>
              <a:t>（包含相异敏感特征值的数量）和</a:t>
            </a:r>
            <a:r>
              <a:rPr lang="zh-CN" altLang="en-US" sz="2200" b="1" dirty="0" smtClean="0">
                <a:solidFill>
                  <a:srgbClr val="FF0000"/>
                </a:solidFill>
                <a:ea typeface="楷体_GB2312" pitchFamily="49" charset="-122"/>
              </a:rPr>
              <a:t>敏感特征值的深度</a:t>
            </a:r>
            <a:r>
              <a:rPr lang="zh-CN" altLang="en-US" sz="2200" b="1" dirty="0" smtClean="0">
                <a:ea typeface="楷体_GB2312" pitchFamily="49" charset="-122"/>
              </a:rPr>
              <a:t>（包含同一个特征值的数量）两个指标。</a:t>
            </a:r>
            <a:endParaRPr lang="en-US" altLang="zh-CN" sz="2200" b="1" dirty="0" smtClean="0">
              <a:ea typeface="楷体_GB2312" pitchFamily="49" charset="-122"/>
            </a:endParaRPr>
          </a:p>
          <a:p>
            <a:pPr eaLnBrk="1" hangingPunct="1"/>
            <a:r>
              <a:rPr lang="zh-CN" altLang="en-US" sz="2200" b="1" dirty="0" smtClean="0">
                <a:solidFill>
                  <a:srgbClr val="0000FF"/>
                </a:solidFill>
              </a:rPr>
              <a:t>违规处理采用的方法</a:t>
            </a:r>
            <a:endParaRPr lang="en-US" altLang="zh-CN" sz="2200" b="1" dirty="0" smtClean="0">
              <a:solidFill>
                <a:srgbClr val="0000FF"/>
              </a:solidFill>
            </a:endParaRPr>
          </a:p>
          <a:p>
            <a:pPr lvl="1" eaLnBrk="1" hangingPunct="1"/>
            <a:r>
              <a:rPr lang="zh-CN" altLang="en-US" sz="2200" b="1" dirty="0" smtClean="0">
                <a:solidFill>
                  <a:srgbClr val="FF0000"/>
                </a:solidFill>
                <a:latin typeface="楷体_GB2312" pitchFamily="49" charset="-122"/>
                <a:ea typeface="楷体_GB2312" pitchFamily="49" charset="-122"/>
              </a:rPr>
              <a:t>报警</a:t>
            </a:r>
            <a:r>
              <a:rPr lang="zh-CN" altLang="en-US" sz="2200" b="1" dirty="0" smtClean="0">
                <a:latin typeface="楷体_GB2312" pitchFamily="49" charset="-122"/>
                <a:ea typeface="楷体_GB2312" pitchFamily="49" charset="-122"/>
              </a:rPr>
              <a:t>就是通知有关人员违规事件的具体情况</a:t>
            </a:r>
            <a:endParaRPr lang="en-US" altLang="zh-CN" sz="2200" b="1" dirty="0" smtClean="0">
              <a:latin typeface="楷体_GB2312" pitchFamily="49" charset="-122"/>
              <a:ea typeface="楷体_GB2312" pitchFamily="49" charset="-122"/>
            </a:endParaRPr>
          </a:p>
          <a:p>
            <a:pPr lvl="1" eaLnBrk="1" hangingPunct="1"/>
            <a:r>
              <a:rPr lang="zh-CN" altLang="en-US" sz="2200" b="1" dirty="0" smtClean="0">
                <a:solidFill>
                  <a:srgbClr val="FF0000"/>
                </a:solidFill>
                <a:latin typeface="楷体_GB2312" pitchFamily="49" charset="-122"/>
                <a:ea typeface="楷体_GB2312" pitchFamily="49" charset="-122"/>
              </a:rPr>
              <a:t>封锁</a:t>
            </a:r>
            <a:r>
              <a:rPr lang="en-US" altLang="zh-CN" sz="2200" b="1" dirty="0" smtClean="0">
                <a:solidFill>
                  <a:srgbClr val="FF0000"/>
                </a:solidFill>
                <a:latin typeface="楷体_GB2312" pitchFamily="49" charset="-122"/>
                <a:ea typeface="楷体_GB2312" pitchFamily="49" charset="-122"/>
              </a:rPr>
              <a:t>IP</a:t>
            </a:r>
            <a:r>
              <a:rPr lang="zh-CN" altLang="en-US" sz="2200" b="1" dirty="0" smtClean="0">
                <a:latin typeface="楷体_GB2312" pitchFamily="49" charset="-122"/>
                <a:ea typeface="楷体_GB2312" pitchFamily="49" charset="-122"/>
              </a:rPr>
              <a:t>一般是指利用防火墙等网络设备阻断对有关</a:t>
            </a:r>
            <a:r>
              <a:rPr lang="en-US" altLang="zh-CN" sz="2200" b="1" dirty="0" smtClean="0">
                <a:latin typeface="楷体_GB2312" pitchFamily="49" charset="-122"/>
                <a:ea typeface="楷体_GB2312" pitchFamily="49" charset="-122"/>
              </a:rPr>
              <a:t>IP</a:t>
            </a:r>
            <a:r>
              <a:rPr lang="zh-CN" altLang="en-US" sz="2200" b="1" dirty="0" smtClean="0">
                <a:latin typeface="楷体_GB2312" pitchFamily="49" charset="-122"/>
                <a:ea typeface="楷体_GB2312" pitchFamily="49" charset="-122"/>
              </a:rPr>
              <a:t>地址的访问</a:t>
            </a:r>
            <a:endParaRPr lang="en-US" altLang="zh-CN" sz="2200" b="1" dirty="0" smtClean="0">
              <a:latin typeface="楷体_GB2312" pitchFamily="49" charset="-122"/>
              <a:ea typeface="楷体_GB2312" pitchFamily="49" charset="-122"/>
            </a:endParaRPr>
          </a:p>
          <a:p>
            <a:pPr lvl="1" eaLnBrk="1" hangingPunct="1"/>
            <a:r>
              <a:rPr lang="zh-CN" altLang="en-US" sz="2200" b="1" dirty="0" smtClean="0">
                <a:solidFill>
                  <a:srgbClr val="FF0000"/>
                </a:solidFill>
                <a:latin typeface="楷体_GB2312" pitchFamily="49" charset="-122"/>
                <a:ea typeface="楷体_GB2312" pitchFamily="49" charset="-122"/>
              </a:rPr>
              <a:t>拦截连接</a:t>
            </a:r>
            <a:r>
              <a:rPr lang="zh-CN" altLang="en-US" sz="2200" b="1" dirty="0" smtClean="0">
                <a:latin typeface="楷体_GB2312" pitchFamily="49" charset="-122"/>
                <a:ea typeface="楷体_GB2312" pitchFamily="49" charset="-122"/>
              </a:rPr>
              <a:t>则是针对某个特定访问连接实施阻断，向通讯双方发送</a:t>
            </a:r>
            <a:r>
              <a:rPr lang="en-US" altLang="zh-CN" sz="2200" b="1" dirty="0" smtClean="0">
                <a:latin typeface="楷体_GB2312" pitchFamily="49" charset="-122"/>
                <a:ea typeface="楷体_GB2312" pitchFamily="49" charset="-122"/>
              </a:rPr>
              <a:t>RST</a:t>
            </a:r>
            <a:r>
              <a:rPr lang="zh-CN" altLang="en-US" sz="2200" b="1" dirty="0" smtClean="0">
                <a:latin typeface="楷体_GB2312" pitchFamily="49" charset="-122"/>
                <a:ea typeface="楷体_GB2312" pitchFamily="49" charset="-122"/>
              </a:rPr>
              <a:t>数据包阻断</a:t>
            </a:r>
            <a:r>
              <a:rPr lang="en-US" altLang="zh-CN" sz="2200" b="1" dirty="0" smtClean="0">
                <a:latin typeface="楷体_GB2312" pitchFamily="49" charset="-122"/>
                <a:ea typeface="楷体_GB2312" pitchFamily="49" charset="-122"/>
              </a:rPr>
              <a:t>TCP</a:t>
            </a:r>
            <a:r>
              <a:rPr lang="zh-CN" altLang="en-US" sz="2200" b="1" dirty="0" smtClean="0">
                <a:latin typeface="楷体_GB2312" pitchFamily="49" charset="-122"/>
                <a:ea typeface="楷体_GB2312" pitchFamily="49" charset="-122"/>
              </a:rPr>
              <a:t>连接就是常用的拦截方法</a:t>
            </a:r>
            <a:endParaRPr lang="zh-CN" altLang="zh-CN" sz="2200" b="1" dirty="0"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box(in)">
                                      <p:cBhvr>
                                        <p:cTn id="7" dur="500"/>
                                        <p:tgtEl>
                                          <p:spTgt spid="36867">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box(in)">
                                      <p:cBhvr>
                                        <p:cTn id="10" dur="500"/>
                                        <p:tgtEl>
                                          <p:spTgt spid="3686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animEffect transition="in" filter="box(in)">
                                      <p:cBhvr>
                                        <p:cTn id="15" dur="500"/>
                                        <p:tgtEl>
                                          <p:spTgt spid="36867">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6867">
                                            <p:txEl>
                                              <p:pRg st="3" end="3"/>
                                            </p:txEl>
                                          </p:spTgt>
                                        </p:tgtEl>
                                        <p:attrNameLst>
                                          <p:attrName>style.visibility</p:attrName>
                                        </p:attrNameLst>
                                      </p:cBhvr>
                                      <p:to>
                                        <p:strVal val="visible"/>
                                      </p:to>
                                    </p:set>
                                    <p:animEffect transition="in" filter="box(in)">
                                      <p:cBhvr>
                                        <p:cTn id="18" dur="500"/>
                                        <p:tgtEl>
                                          <p:spTgt spid="36867">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6867">
                                            <p:txEl>
                                              <p:pRg st="4" end="4"/>
                                            </p:txEl>
                                          </p:spTgt>
                                        </p:tgtEl>
                                        <p:attrNameLst>
                                          <p:attrName>style.visibility</p:attrName>
                                        </p:attrNameLst>
                                      </p:cBhvr>
                                      <p:to>
                                        <p:strVal val="visible"/>
                                      </p:to>
                                    </p:set>
                                    <p:animEffect transition="in" filter="box(in)">
                                      <p:cBhvr>
                                        <p:cTn id="21" dur="500"/>
                                        <p:tgtEl>
                                          <p:spTgt spid="3686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36867">
                                            <p:txEl>
                                              <p:pRg st="5" end="5"/>
                                            </p:txEl>
                                          </p:spTgt>
                                        </p:tgtEl>
                                        <p:attrNameLst>
                                          <p:attrName>style.visibility</p:attrName>
                                        </p:attrNameLst>
                                      </p:cBhvr>
                                      <p:to>
                                        <p:strVal val="visible"/>
                                      </p:to>
                                    </p:set>
                                    <p:animEffect transition="in" filter="box(in)">
                                      <p:cBhvr>
                                        <p:cTn id="26" dur="500"/>
                                        <p:tgtEl>
                                          <p:spTgt spid="36867">
                                            <p:txEl>
                                              <p:pRg st="5" end="5"/>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36867">
                                            <p:txEl>
                                              <p:pRg st="6" end="6"/>
                                            </p:txEl>
                                          </p:spTgt>
                                        </p:tgtEl>
                                        <p:attrNameLst>
                                          <p:attrName>style.visibility</p:attrName>
                                        </p:attrNameLst>
                                      </p:cBhvr>
                                      <p:to>
                                        <p:strVal val="visible"/>
                                      </p:to>
                                    </p:set>
                                    <p:animEffect transition="in" filter="box(in)">
                                      <p:cBhvr>
                                        <p:cTn id="29" dur="500"/>
                                        <p:tgtEl>
                                          <p:spTgt spid="36867">
                                            <p:txEl>
                                              <p:pRg st="6" end="6"/>
                                            </p:txEl>
                                          </p:spTgt>
                                        </p:tgtEl>
                                      </p:cBhvr>
                                    </p:animEffect>
                                  </p:childTnLst>
                                </p:cTn>
                              </p:par>
                              <p:par>
                                <p:cTn id="30" presetID="4" presetClass="entr" presetSubtype="16" fill="hold" nodeType="withEffect">
                                  <p:stCondLst>
                                    <p:cond delay="0"/>
                                  </p:stCondLst>
                                  <p:childTnLst>
                                    <p:set>
                                      <p:cBhvr>
                                        <p:cTn id="31" dur="1" fill="hold">
                                          <p:stCondLst>
                                            <p:cond delay="0"/>
                                          </p:stCondLst>
                                        </p:cTn>
                                        <p:tgtEl>
                                          <p:spTgt spid="36867">
                                            <p:txEl>
                                              <p:pRg st="7" end="7"/>
                                            </p:txEl>
                                          </p:spTgt>
                                        </p:tgtEl>
                                        <p:attrNameLst>
                                          <p:attrName>style.visibility</p:attrName>
                                        </p:attrNameLst>
                                      </p:cBhvr>
                                      <p:to>
                                        <p:strVal val="visible"/>
                                      </p:to>
                                    </p:set>
                                    <p:animEffect transition="in" filter="box(in)">
                                      <p:cBhvr>
                                        <p:cTn id="32" dur="500"/>
                                        <p:tgtEl>
                                          <p:spTgt spid="36867">
                                            <p:txEl>
                                              <p:pRg st="7" end="7"/>
                                            </p:txEl>
                                          </p:spTgt>
                                        </p:tgtEl>
                                      </p:cBhvr>
                                    </p:animEffect>
                                  </p:childTnLst>
                                </p:cTn>
                              </p:par>
                              <p:par>
                                <p:cTn id="33" presetID="4" presetClass="entr" presetSubtype="16" fill="hold" nodeType="withEffect">
                                  <p:stCondLst>
                                    <p:cond delay="0"/>
                                  </p:stCondLst>
                                  <p:childTnLst>
                                    <p:set>
                                      <p:cBhvr>
                                        <p:cTn id="34" dur="1" fill="hold">
                                          <p:stCondLst>
                                            <p:cond delay="0"/>
                                          </p:stCondLst>
                                        </p:cTn>
                                        <p:tgtEl>
                                          <p:spTgt spid="36867">
                                            <p:txEl>
                                              <p:pRg st="8" end="8"/>
                                            </p:txEl>
                                          </p:spTgt>
                                        </p:tgtEl>
                                        <p:attrNameLst>
                                          <p:attrName>style.visibility</p:attrName>
                                        </p:attrNameLst>
                                      </p:cBhvr>
                                      <p:to>
                                        <p:strVal val="visible"/>
                                      </p:to>
                                    </p:set>
                                    <p:animEffect transition="in" filter="box(in)">
                                      <p:cBhvr>
                                        <p:cTn id="35" dur="500"/>
                                        <p:tgtEl>
                                          <p:spTgt spid="368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250825" y="404813"/>
            <a:ext cx="8229600" cy="719137"/>
          </a:xfrm>
        </p:spPr>
        <p:txBody>
          <a:bodyPr/>
          <a:lstStyle/>
          <a:p>
            <a:pPr eaLnBrk="1" hangingPunct="1">
              <a:defRPr/>
            </a:pPr>
            <a:r>
              <a:rPr lang="zh-CN" altLang="en-US" b="1" dirty="0" smtClean="0">
                <a:ea typeface="宋体" panose="02010600030101010101" pitchFamily="2" charset="-122"/>
              </a:rPr>
              <a:t>垃圾</a:t>
            </a:r>
            <a:r>
              <a:rPr lang="zh-CN" altLang="en-US" b="1" dirty="0">
                <a:ea typeface="宋体" panose="02010600030101010101" pitchFamily="2" charset="-122"/>
              </a:rPr>
              <a:t>邮件处理</a:t>
            </a:r>
            <a:endParaRPr lang="zh-CN" altLang="en-US" b="1" dirty="0">
              <a:ea typeface="宋体" panose="02010600030101010101" pitchFamily="2" charset="-122"/>
            </a:endParaRPr>
          </a:p>
        </p:txBody>
      </p:sp>
      <p:sp>
        <p:nvSpPr>
          <p:cNvPr id="37891" name="内容占位符 2"/>
          <p:cNvSpPr>
            <a:spLocks noGrp="1"/>
          </p:cNvSpPr>
          <p:nvPr>
            <p:ph idx="1"/>
          </p:nvPr>
        </p:nvSpPr>
        <p:spPr>
          <a:xfrm>
            <a:off x="250825" y="1340693"/>
            <a:ext cx="8507413" cy="5400675"/>
          </a:xfrm>
        </p:spPr>
        <p:txBody>
          <a:bodyPr/>
          <a:lstStyle/>
          <a:p>
            <a:pPr eaLnBrk="1" hangingPunct="1"/>
            <a:r>
              <a:rPr lang="zh-CN" altLang="en-US" sz="2400" b="1" dirty="0" smtClean="0">
                <a:solidFill>
                  <a:srgbClr val="0000FF"/>
                </a:solidFill>
              </a:rPr>
              <a:t>垃圾邮件</a:t>
            </a:r>
            <a:r>
              <a:rPr lang="zh-CN" altLang="en-US" sz="2400" b="1" dirty="0" smtClean="0"/>
              <a:t>：未经用户许可强行发送到用户邮箱中的电子邮件</a:t>
            </a:r>
            <a:endParaRPr lang="zh-CN" altLang="en-US" sz="2400" b="1" dirty="0" smtClean="0"/>
          </a:p>
          <a:p>
            <a:pPr lvl="1" eaLnBrk="1" hangingPunct="1"/>
            <a:r>
              <a:rPr lang="zh-CN" altLang="en-US" sz="2200" b="1" dirty="0" smtClean="0">
                <a:solidFill>
                  <a:srgbClr val="FF0000"/>
                </a:solidFill>
                <a:latin typeface="楷体_GB2312" pitchFamily="49" charset="-122"/>
                <a:ea typeface="楷体_GB2312" pitchFamily="49" charset="-122"/>
              </a:rPr>
              <a:t>良性</a:t>
            </a:r>
            <a:r>
              <a:rPr lang="zh-CN" altLang="en-US" sz="2200" b="1" dirty="0" smtClean="0">
                <a:latin typeface="楷体_GB2312" pitchFamily="49" charset="-122"/>
                <a:ea typeface="楷体_GB2312" pitchFamily="49" charset="-122"/>
              </a:rPr>
              <a:t>垃圾邮件：对收件人影响不大的信息邮件</a:t>
            </a:r>
            <a:r>
              <a:rPr lang="en-US" altLang="zh-CN" sz="2200" b="1" dirty="0" smtClean="0">
                <a:latin typeface="楷体_GB2312" pitchFamily="49" charset="-122"/>
                <a:ea typeface="楷体_GB2312" pitchFamily="49" charset="-122"/>
              </a:rPr>
              <a:t>(</a:t>
            </a:r>
            <a:r>
              <a:rPr lang="zh-CN" altLang="en-US" sz="2200" b="1" dirty="0" smtClean="0">
                <a:latin typeface="楷体_GB2312" pitchFamily="49" charset="-122"/>
                <a:ea typeface="楷体_GB2312" pitchFamily="49" charset="-122"/>
              </a:rPr>
              <a:t>宣传广告等</a:t>
            </a:r>
            <a:r>
              <a:rPr lang="en-US" altLang="zh-CN" sz="2200" b="1" dirty="0" smtClean="0">
                <a:latin typeface="楷体_GB2312" pitchFamily="49" charset="-122"/>
                <a:ea typeface="楷体_GB2312" pitchFamily="49" charset="-122"/>
              </a:rPr>
              <a:t>)</a:t>
            </a:r>
            <a:r>
              <a:rPr lang="zh-CN" altLang="en-US" sz="2200" b="1" dirty="0" smtClean="0">
                <a:latin typeface="楷体_GB2312" pitchFamily="49" charset="-122"/>
                <a:ea typeface="楷体_GB2312" pitchFamily="49" charset="-122"/>
              </a:rPr>
              <a:t>。</a:t>
            </a:r>
            <a:endParaRPr lang="zh-CN" altLang="en-US" sz="2200" b="1" dirty="0" smtClean="0">
              <a:latin typeface="楷体_GB2312" pitchFamily="49" charset="-122"/>
              <a:ea typeface="楷体_GB2312" pitchFamily="49" charset="-122"/>
            </a:endParaRPr>
          </a:p>
          <a:p>
            <a:pPr lvl="1" eaLnBrk="1" hangingPunct="1"/>
            <a:r>
              <a:rPr lang="zh-CN" altLang="en-US" sz="2200" b="1" dirty="0" smtClean="0">
                <a:solidFill>
                  <a:srgbClr val="FF0000"/>
                </a:solidFill>
                <a:latin typeface="楷体_GB2312" pitchFamily="49" charset="-122"/>
                <a:ea typeface="楷体_GB2312" pitchFamily="49" charset="-122"/>
              </a:rPr>
              <a:t>恶性</a:t>
            </a:r>
            <a:r>
              <a:rPr lang="zh-CN" altLang="en-US" sz="2200" b="1" dirty="0" smtClean="0">
                <a:latin typeface="楷体_GB2312" pitchFamily="49" charset="-122"/>
                <a:ea typeface="楷体_GB2312" pitchFamily="49" charset="-122"/>
              </a:rPr>
              <a:t>垃圾邮件：具有破坏性的电子邮件。</a:t>
            </a:r>
            <a:endParaRPr lang="zh-CN" altLang="en-US" sz="2200" b="1" dirty="0" smtClean="0">
              <a:latin typeface="楷体_GB2312" pitchFamily="49" charset="-122"/>
              <a:ea typeface="楷体_GB2312" pitchFamily="49" charset="-122"/>
            </a:endParaRPr>
          </a:p>
          <a:p>
            <a:pPr eaLnBrk="1" hangingPunct="1"/>
            <a:r>
              <a:rPr lang="zh-CN" altLang="en-US" sz="2400" b="1" dirty="0" smtClean="0">
                <a:solidFill>
                  <a:srgbClr val="0000FF"/>
                </a:solidFill>
              </a:rPr>
              <a:t>处理垃圾邮件的技术</a:t>
            </a:r>
            <a:endParaRPr lang="en-US" altLang="zh-CN" sz="2400" b="1" dirty="0" smtClean="0">
              <a:solidFill>
                <a:srgbClr val="0000FF"/>
              </a:solidFill>
            </a:endParaRPr>
          </a:p>
          <a:p>
            <a:pPr lvl="1" eaLnBrk="1" hangingPunct="1"/>
            <a:r>
              <a:rPr lang="zh-CN" altLang="en-US" sz="2200" b="1" dirty="0" smtClean="0">
                <a:solidFill>
                  <a:srgbClr val="FF0000"/>
                </a:solidFill>
                <a:latin typeface="楷体_GB2312" pitchFamily="49" charset="-122"/>
                <a:ea typeface="楷体_GB2312" pitchFamily="49" charset="-122"/>
              </a:rPr>
              <a:t>过滤</a:t>
            </a:r>
            <a:r>
              <a:rPr lang="zh-CN" altLang="en-US" sz="2200" b="1" dirty="0" smtClean="0">
                <a:latin typeface="楷体_GB2312" pitchFamily="49" charset="-122"/>
                <a:ea typeface="楷体_GB2312" pitchFamily="49" charset="-122"/>
              </a:rPr>
              <a:t>（</a:t>
            </a:r>
            <a:r>
              <a:rPr lang="en-US" altLang="zh-CN" sz="2200" b="1" dirty="0" smtClean="0">
                <a:latin typeface="楷体_GB2312" pitchFamily="49" charset="-122"/>
                <a:ea typeface="楷体_GB2312" pitchFamily="49" charset="-122"/>
              </a:rPr>
              <a:t>Filter</a:t>
            </a:r>
            <a:r>
              <a:rPr lang="zh-CN" altLang="en-US" sz="2200" b="1" dirty="0" smtClean="0">
                <a:latin typeface="楷体_GB2312" pitchFamily="49" charset="-122"/>
                <a:ea typeface="楷体_GB2312" pitchFamily="49" charset="-122"/>
              </a:rPr>
              <a:t>）技术：最简单、最直接的垃圾邮件处理技术，主要用于邮件接收系统来辨别和处理垃圾邮件。</a:t>
            </a:r>
            <a:endParaRPr lang="en-US" altLang="zh-CN" sz="2200" b="1" dirty="0" smtClean="0">
              <a:latin typeface="楷体_GB2312" pitchFamily="49" charset="-122"/>
              <a:ea typeface="楷体_GB2312" pitchFamily="49" charset="-122"/>
            </a:endParaRPr>
          </a:p>
          <a:p>
            <a:pPr lvl="1" eaLnBrk="1" hangingPunct="1"/>
            <a:r>
              <a:rPr lang="zh-CN" altLang="en-US" sz="2200" b="1" dirty="0" smtClean="0">
                <a:solidFill>
                  <a:srgbClr val="FF0000"/>
                </a:solidFill>
                <a:latin typeface="楷体_GB2312" pitchFamily="49" charset="-122"/>
                <a:ea typeface="楷体_GB2312" pitchFamily="49" charset="-122"/>
              </a:rPr>
              <a:t>验证查询</a:t>
            </a:r>
            <a:r>
              <a:rPr lang="zh-CN" altLang="en-US" sz="2200" b="1" dirty="0" smtClean="0">
                <a:latin typeface="楷体_GB2312" pitchFamily="49" charset="-122"/>
                <a:ea typeface="楷体_GB2312" pitchFamily="49" charset="-122"/>
              </a:rPr>
              <a:t>技术：通过密码验证及查询等方法来判断邮件是否为垃圾邮件</a:t>
            </a:r>
            <a:endParaRPr lang="en-US" altLang="zh-CN" sz="2200" b="1" dirty="0" smtClean="0">
              <a:latin typeface="楷体_GB2312" pitchFamily="49" charset="-122"/>
              <a:ea typeface="楷体_GB2312" pitchFamily="49" charset="-122"/>
            </a:endParaRPr>
          </a:p>
          <a:p>
            <a:pPr lvl="2" eaLnBrk="1" hangingPunct="1"/>
            <a:r>
              <a:rPr lang="zh-CN" altLang="en-US" sz="2200" b="1" dirty="0" smtClean="0">
                <a:latin typeface="楷体_GB2312" pitchFamily="49" charset="-122"/>
                <a:ea typeface="楷体_GB2312" pitchFamily="49" charset="-122"/>
              </a:rPr>
              <a:t>包括反向查询、雅虎的</a:t>
            </a:r>
            <a:r>
              <a:rPr lang="en-US" altLang="zh-CN" sz="2200" b="1" dirty="0" smtClean="0">
                <a:latin typeface="楷体_GB2312" pitchFamily="49" charset="-122"/>
                <a:ea typeface="楷体_GB2312" pitchFamily="49" charset="-122"/>
              </a:rPr>
              <a:t>DKIM</a:t>
            </a:r>
            <a:r>
              <a:rPr lang="zh-CN" altLang="en-US" sz="2200" b="1" dirty="0" smtClean="0">
                <a:latin typeface="楷体_GB2312" pitchFamily="49" charset="-122"/>
                <a:ea typeface="楷体_GB2312" pitchFamily="49" charset="-122"/>
              </a:rPr>
              <a:t>技术、</a:t>
            </a:r>
            <a:r>
              <a:rPr lang="en-US" altLang="zh-CN" sz="2200" b="1" dirty="0" smtClean="0">
                <a:latin typeface="楷体_GB2312" pitchFamily="49" charset="-122"/>
                <a:ea typeface="楷体_GB2312" pitchFamily="49" charset="-122"/>
              </a:rPr>
              <a:t>Microsoft</a:t>
            </a:r>
            <a:r>
              <a:rPr lang="zh-CN" altLang="en-US" sz="2200" b="1" dirty="0" smtClean="0">
                <a:latin typeface="楷体_GB2312" pitchFamily="49" charset="-122"/>
                <a:ea typeface="楷体_GB2312" pitchFamily="49" charset="-122"/>
              </a:rPr>
              <a:t>的</a:t>
            </a:r>
            <a:r>
              <a:rPr lang="en-US" altLang="zh-CN" sz="2200" b="1" dirty="0" err="1" smtClean="0">
                <a:latin typeface="楷体_GB2312" pitchFamily="49" charset="-122"/>
                <a:ea typeface="楷体_GB2312" pitchFamily="49" charset="-122"/>
              </a:rPr>
              <a:t>SenderID</a:t>
            </a:r>
            <a:r>
              <a:rPr lang="zh-CN" altLang="en-US" sz="2200" b="1" dirty="0" smtClean="0">
                <a:latin typeface="楷体_GB2312" pitchFamily="49" charset="-122"/>
                <a:ea typeface="楷体_GB2312" pitchFamily="49" charset="-122"/>
              </a:rPr>
              <a:t>技术、</a:t>
            </a:r>
            <a:r>
              <a:rPr lang="en-US" altLang="zh-CN" sz="2200" b="1" dirty="0" smtClean="0">
                <a:latin typeface="楷体_GB2312" pitchFamily="49" charset="-122"/>
                <a:ea typeface="楷体_GB2312" pitchFamily="49" charset="-122"/>
              </a:rPr>
              <a:t>IBM</a:t>
            </a:r>
            <a:r>
              <a:rPr lang="zh-CN" altLang="en-US" sz="2200" b="1" dirty="0" smtClean="0">
                <a:latin typeface="楷体_GB2312" pitchFamily="49" charset="-122"/>
                <a:ea typeface="楷体_GB2312" pitchFamily="49" charset="-122"/>
              </a:rPr>
              <a:t>的</a:t>
            </a:r>
            <a:r>
              <a:rPr lang="en-US" altLang="zh-CN" sz="2200" b="1" dirty="0" err="1" smtClean="0">
                <a:latin typeface="楷体_GB2312" pitchFamily="49" charset="-122"/>
                <a:ea typeface="楷体_GB2312" pitchFamily="49" charset="-122"/>
              </a:rPr>
              <a:t>FairUCE</a:t>
            </a:r>
            <a:r>
              <a:rPr lang="zh-CN" altLang="en-US" sz="2200" b="1" dirty="0" smtClean="0">
                <a:latin typeface="楷体_GB2312" pitchFamily="49" charset="-122"/>
                <a:ea typeface="楷体_GB2312" pitchFamily="49" charset="-122"/>
              </a:rPr>
              <a:t>技术以及邮件指纹技术等。</a:t>
            </a:r>
            <a:endParaRPr lang="en-US" altLang="zh-CN" sz="2200" b="1" dirty="0"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ox(in)">
                                      <p:cBhvr>
                                        <p:cTn id="7" dur="500"/>
                                        <p:tgtEl>
                                          <p:spTgt spid="37891">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7891">
                                            <p:txEl>
                                              <p:pRg st="1" end="1"/>
                                            </p:txEl>
                                          </p:spTgt>
                                        </p:tgtEl>
                                        <p:attrNameLst>
                                          <p:attrName>style.visibility</p:attrName>
                                        </p:attrNameLst>
                                      </p:cBhvr>
                                      <p:to>
                                        <p:strVal val="visible"/>
                                      </p:to>
                                    </p:set>
                                    <p:animEffect transition="in" filter="box(in)">
                                      <p:cBhvr>
                                        <p:cTn id="10" dur="500"/>
                                        <p:tgtEl>
                                          <p:spTgt spid="37891">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7891">
                                            <p:txEl>
                                              <p:pRg st="2" end="2"/>
                                            </p:txEl>
                                          </p:spTgt>
                                        </p:tgtEl>
                                        <p:attrNameLst>
                                          <p:attrName>style.visibility</p:attrName>
                                        </p:attrNameLst>
                                      </p:cBhvr>
                                      <p:to>
                                        <p:strVal val="visible"/>
                                      </p:to>
                                    </p:set>
                                    <p:animEffect transition="in" filter="box(in)">
                                      <p:cBhvr>
                                        <p:cTn id="13" dur="500"/>
                                        <p:tgtEl>
                                          <p:spTgt spid="378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7891">
                                            <p:txEl>
                                              <p:pRg st="3" end="3"/>
                                            </p:txEl>
                                          </p:spTgt>
                                        </p:tgtEl>
                                        <p:attrNameLst>
                                          <p:attrName>style.visibility</p:attrName>
                                        </p:attrNameLst>
                                      </p:cBhvr>
                                      <p:to>
                                        <p:strVal val="visible"/>
                                      </p:to>
                                    </p:set>
                                    <p:animEffect transition="in" filter="box(in)">
                                      <p:cBhvr>
                                        <p:cTn id="18" dur="500"/>
                                        <p:tgtEl>
                                          <p:spTgt spid="378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7891">
                                            <p:txEl>
                                              <p:pRg st="4" end="4"/>
                                            </p:txEl>
                                          </p:spTgt>
                                        </p:tgtEl>
                                        <p:attrNameLst>
                                          <p:attrName>style.visibility</p:attrName>
                                        </p:attrNameLst>
                                      </p:cBhvr>
                                      <p:to>
                                        <p:strVal val="visible"/>
                                      </p:to>
                                    </p:set>
                                    <p:animEffect transition="in" filter="box(in)">
                                      <p:cBhvr>
                                        <p:cTn id="23" dur="500"/>
                                        <p:tgtEl>
                                          <p:spTgt spid="3789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7891">
                                            <p:txEl>
                                              <p:pRg st="5" end="5"/>
                                            </p:txEl>
                                          </p:spTgt>
                                        </p:tgtEl>
                                        <p:attrNameLst>
                                          <p:attrName>style.visibility</p:attrName>
                                        </p:attrNameLst>
                                      </p:cBhvr>
                                      <p:to>
                                        <p:strVal val="visible"/>
                                      </p:to>
                                    </p:set>
                                    <p:animEffect transition="in" filter="box(in)">
                                      <p:cBhvr>
                                        <p:cTn id="28" dur="500"/>
                                        <p:tgtEl>
                                          <p:spTgt spid="37891">
                                            <p:txEl>
                                              <p:pRg st="5" end="5"/>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7891">
                                            <p:txEl>
                                              <p:pRg st="6" end="6"/>
                                            </p:txEl>
                                          </p:spTgt>
                                        </p:tgtEl>
                                        <p:attrNameLst>
                                          <p:attrName>style.visibility</p:attrName>
                                        </p:attrNameLst>
                                      </p:cBhvr>
                                      <p:to>
                                        <p:strVal val="visible"/>
                                      </p:to>
                                    </p:set>
                                    <p:animEffect transition="in" filter="box(in)">
                                      <p:cBhvr>
                                        <p:cTn id="31" dur="500"/>
                                        <p:tgtEl>
                                          <p:spTgt spid="378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428625" y="642938"/>
            <a:ext cx="8229600" cy="633412"/>
          </a:xfrm>
        </p:spPr>
        <p:txBody>
          <a:bodyPr>
            <a:noAutofit/>
          </a:bodyPr>
          <a:lstStyle/>
          <a:p>
            <a:pPr eaLnBrk="1" hangingPunct="1">
              <a:defRPr/>
            </a:pPr>
            <a:r>
              <a:rPr lang="zh-CN" altLang="en-US" b="1" dirty="0">
                <a:ea typeface="宋体" panose="02010600030101010101" pitchFamily="2" charset="-122"/>
              </a:rPr>
              <a:t>基于过滤技术的反垃圾邮件系统</a:t>
            </a:r>
            <a:endParaRPr lang="zh-CN" altLang="en-US" b="1" dirty="0">
              <a:ea typeface="宋体" panose="02010600030101010101" pitchFamily="2" charset="-122"/>
            </a:endParaRPr>
          </a:p>
        </p:txBody>
      </p:sp>
      <p:pic>
        <p:nvPicPr>
          <p:cNvPr id="5837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313" y="1628775"/>
            <a:ext cx="817245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a:spLocks noChangeArrowheads="1"/>
          </p:cNvSpPr>
          <p:nvPr/>
        </p:nvSpPr>
        <p:spPr bwMode="auto">
          <a:xfrm>
            <a:off x="250825" y="4797425"/>
            <a:ext cx="1944688" cy="1071563"/>
          </a:xfrm>
          <a:prstGeom prst="wedgeRoundRectCallout">
            <a:avLst>
              <a:gd name="adj1" fmla="val -13102"/>
              <a:gd name="adj2" fmla="val -101852"/>
              <a:gd name="adj3" fmla="val 16667"/>
            </a:avLst>
          </a:prstGeom>
          <a:solidFill>
            <a:srgbClr val="CCFFCC"/>
          </a:solidFill>
          <a:ln w="25400" algn="ctr">
            <a:solidFill>
              <a:srgbClr val="7030A0"/>
            </a:solidFill>
            <a:miter lim="800000"/>
          </a:ln>
        </p:spPr>
        <p:txBody>
          <a:bodyPr lIns="36000" rIns="0"/>
          <a:lstStyle/>
          <a:p>
            <a:pPr>
              <a:spcBef>
                <a:spcPct val="20000"/>
              </a:spcBef>
              <a:buClr>
                <a:srgbClr val="0BD0D9"/>
              </a:buClr>
              <a:buSzPct val="95000"/>
            </a:pPr>
            <a:r>
              <a:rPr lang="zh-CN" altLang="en-US" sz="2000" b="1">
                <a:solidFill>
                  <a:srgbClr val="0000FF"/>
                </a:solidFill>
                <a:latin typeface="楷体_GB2312" pitchFamily="49" charset="-122"/>
                <a:ea typeface="楷体_GB2312" pitchFamily="49" charset="-122"/>
              </a:rPr>
              <a:t>系统配置在网络连接设备</a:t>
            </a:r>
            <a:r>
              <a:rPr lang="en-US" altLang="zh-CN" sz="2000" b="1">
                <a:solidFill>
                  <a:srgbClr val="0000FF"/>
                </a:solidFill>
                <a:latin typeface="楷体_GB2312" pitchFamily="49" charset="-122"/>
                <a:ea typeface="楷体_GB2312" pitchFamily="49" charset="-122"/>
              </a:rPr>
              <a:t>(</a:t>
            </a:r>
            <a:r>
              <a:rPr lang="zh-CN" altLang="en-US" sz="2000" b="1">
                <a:solidFill>
                  <a:srgbClr val="0000FF"/>
                </a:solidFill>
                <a:latin typeface="楷体_GB2312" pitchFamily="49" charset="-122"/>
                <a:ea typeface="楷体_GB2312" pitchFamily="49" charset="-122"/>
              </a:rPr>
              <a:t>防火墙</a:t>
            </a:r>
            <a:r>
              <a:rPr lang="en-US" altLang="zh-CN" sz="2000" b="1">
                <a:solidFill>
                  <a:srgbClr val="0000FF"/>
                </a:solidFill>
                <a:latin typeface="楷体_GB2312" pitchFamily="49" charset="-122"/>
                <a:ea typeface="楷体_GB2312" pitchFamily="49" charset="-122"/>
              </a:rPr>
              <a:t>)</a:t>
            </a:r>
            <a:endParaRPr lang="en-US" altLang="zh-CN" sz="2000" b="1">
              <a:solidFill>
                <a:srgbClr val="0000FF"/>
              </a:solidFill>
              <a:latin typeface="楷体_GB2312" pitchFamily="49" charset="-122"/>
              <a:ea typeface="楷体_GB2312" pitchFamily="49" charset="-122"/>
            </a:endParaRPr>
          </a:p>
        </p:txBody>
      </p:sp>
      <p:sp>
        <p:nvSpPr>
          <p:cNvPr id="2" name="圆角矩形标注 4"/>
          <p:cNvSpPr>
            <a:spLocks noChangeArrowheads="1"/>
          </p:cNvSpPr>
          <p:nvPr/>
        </p:nvSpPr>
        <p:spPr bwMode="auto">
          <a:xfrm>
            <a:off x="2627313" y="620713"/>
            <a:ext cx="2881312" cy="782637"/>
          </a:xfrm>
          <a:prstGeom prst="wedgeRoundRectCallout">
            <a:avLst>
              <a:gd name="adj1" fmla="val 12037"/>
              <a:gd name="adj2" fmla="val 90569"/>
              <a:gd name="adj3" fmla="val 16667"/>
            </a:avLst>
          </a:prstGeom>
          <a:solidFill>
            <a:srgbClr val="CCFFCC"/>
          </a:solidFill>
          <a:ln w="25400" algn="ctr">
            <a:solidFill>
              <a:srgbClr val="7030A0"/>
            </a:solidFill>
            <a:miter lim="800000"/>
          </a:ln>
        </p:spPr>
        <p:txBody>
          <a:bodyPr lIns="36000" rIns="0"/>
          <a:lstStyle/>
          <a:p>
            <a:pPr>
              <a:spcBef>
                <a:spcPct val="20000"/>
              </a:spcBef>
              <a:buClr>
                <a:srgbClr val="0BD0D9"/>
              </a:buClr>
              <a:buSzPct val="95000"/>
            </a:pPr>
            <a:r>
              <a:rPr lang="zh-CN" altLang="en-US" sz="2000" b="1">
                <a:solidFill>
                  <a:srgbClr val="0000FF"/>
                </a:solidFill>
                <a:latin typeface="楷体_GB2312" pitchFamily="49" charset="-122"/>
                <a:ea typeface="楷体_GB2312" pitchFamily="49" charset="-122"/>
              </a:rPr>
              <a:t>可信任的发送者的</a:t>
            </a:r>
            <a:r>
              <a:rPr lang="en-US" altLang="zh-CN" sz="2000" b="1">
                <a:solidFill>
                  <a:srgbClr val="0000FF"/>
                </a:solidFill>
                <a:latin typeface="楷体_GB2312" pitchFamily="49" charset="-122"/>
                <a:ea typeface="楷体_GB2312" pitchFamily="49" charset="-122"/>
              </a:rPr>
              <a:t>IP</a:t>
            </a:r>
            <a:r>
              <a:rPr lang="zh-CN" altLang="en-US" sz="2000" b="1">
                <a:solidFill>
                  <a:srgbClr val="0000FF"/>
                </a:solidFill>
                <a:latin typeface="楷体_GB2312" pitchFamily="49" charset="-122"/>
                <a:ea typeface="楷体_GB2312" pitchFamily="49" charset="-122"/>
              </a:rPr>
              <a:t>地址或者邮件地址列表</a:t>
            </a:r>
            <a:endParaRPr lang="zh-CN" altLang="en-US" sz="2000" b="1">
              <a:solidFill>
                <a:srgbClr val="0000FF"/>
              </a:solidFill>
              <a:latin typeface="楷体_GB2312" pitchFamily="49" charset="-122"/>
              <a:ea typeface="楷体_GB2312" pitchFamily="49" charset="-122"/>
            </a:endParaRPr>
          </a:p>
        </p:txBody>
      </p:sp>
      <p:sp>
        <p:nvSpPr>
          <p:cNvPr id="3" name="圆角矩形标注 4"/>
          <p:cNvSpPr>
            <a:spLocks noChangeArrowheads="1"/>
          </p:cNvSpPr>
          <p:nvPr/>
        </p:nvSpPr>
        <p:spPr bwMode="auto">
          <a:xfrm>
            <a:off x="4140200" y="692150"/>
            <a:ext cx="3095625" cy="782638"/>
          </a:xfrm>
          <a:prstGeom prst="wedgeRoundRectCallout">
            <a:avLst>
              <a:gd name="adj1" fmla="val 10204"/>
              <a:gd name="adj2" fmla="val 98278"/>
              <a:gd name="adj3" fmla="val 16667"/>
            </a:avLst>
          </a:prstGeom>
          <a:solidFill>
            <a:srgbClr val="CCFFCC"/>
          </a:solidFill>
          <a:ln w="25400" algn="ctr">
            <a:solidFill>
              <a:srgbClr val="7030A0"/>
            </a:solidFill>
            <a:miter lim="800000"/>
          </a:ln>
        </p:spPr>
        <p:txBody>
          <a:bodyPr lIns="36000" rIns="0"/>
          <a:lstStyle/>
          <a:p>
            <a:pPr>
              <a:spcBef>
                <a:spcPct val="20000"/>
              </a:spcBef>
              <a:buClr>
                <a:srgbClr val="0BD0D9"/>
              </a:buClr>
              <a:buSzPct val="95000"/>
            </a:pPr>
            <a:r>
              <a:rPr lang="zh-CN" altLang="en-US" sz="2000" b="1">
                <a:solidFill>
                  <a:srgbClr val="0000FF"/>
                </a:solidFill>
                <a:latin typeface="楷体_GB2312" pitchFamily="49" charset="-122"/>
                <a:ea typeface="楷体_GB2312" pitchFamily="49" charset="-122"/>
              </a:rPr>
              <a:t>已知的垃圾邮件发送者的</a:t>
            </a:r>
            <a:r>
              <a:rPr lang="en-US" altLang="zh-CN" sz="2000" b="1">
                <a:solidFill>
                  <a:srgbClr val="0000FF"/>
                </a:solidFill>
                <a:latin typeface="楷体_GB2312" pitchFamily="49" charset="-122"/>
                <a:ea typeface="楷体_GB2312" pitchFamily="49" charset="-122"/>
              </a:rPr>
              <a:t>IP</a:t>
            </a:r>
            <a:r>
              <a:rPr lang="zh-CN" altLang="en-US" sz="2000" b="1">
                <a:solidFill>
                  <a:srgbClr val="0000FF"/>
                </a:solidFill>
                <a:latin typeface="楷体_GB2312" pitchFamily="49" charset="-122"/>
                <a:ea typeface="楷体_GB2312" pitchFamily="49" charset="-122"/>
              </a:rPr>
              <a:t>地址或邮件地址列表</a:t>
            </a:r>
            <a:endParaRPr lang="zh-CN" altLang="en-US" sz="2000" b="1">
              <a:solidFill>
                <a:srgbClr val="0000FF"/>
              </a:solidFill>
              <a:latin typeface="楷体_GB2312" pitchFamily="49" charset="-122"/>
              <a:ea typeface="楷体_GB2312" pitchFamily="49" charset="-122"/>
            </a:endParaRPr>
          </a:p>
        </p:txBody>
      </p:sp>
      <p:sp>
        <p:nvSpPr>
          <p:cNvPr id="4" name="圆角矩形标注 4"/>
          <p:cNvSpPr>
            <a:spLocks noChangeArrowheads="1"/>
          </p:cNvSpPr>
          <p:nvPr/>
        </p:nvSpPr>
        <p:spPr bwMode="auto">
          <a:xfrm>
            <a:off x="6516688" y="3789363"/>
            <a:ext cx="2376487" cy="1727200"/>
          </a:xfrm>
          <a:prstGeom prst="wedgeRoundRectCallout">
            <a:avLst>
              <a:gd name="adj1" fmla="val -19806"/>
              <a:gd name="adj2" fmla="val -82171"/>
              <a:gd name="adj3" fmla="val 16667"/>
            </a:avLst>
          </a:prstGeom>
          <a:solidFill>
            <a:srgbClr val="CCFFCC"/>
          </a:solidFill>
          <a:ln w="25400" algn="ctr">
            <a:solidFill>
              <a:srgbClr val="7030A0"/>
            </a:solidFill>
            <a:miter lim="800000"/>
          </a:ln>
        </p:spPr>
        <p:txBody>
          <a:bodyPr lIns="36000" rIns="0"/>
          <a:lstStyle/>
          <a:p>
            <a:pPr>
              <a:spcBef>
                <a:spcPct val="20000"/>
              </a:spcBef>
              <a:buClr>
                <a:srgbClr val="0BD0D9"/>
              </a:buClr>
              <a:buSzPct val="95000"/>
            </a:pPr>
            <a:r>
              <a:rPr lang="zh-CN" altLang="en-US" sz="2000" b="1">
                <a:solidFill>
                  <a:srgbClr val="0000FF"/>
                </a:solidFill>
                <a:latin typeface="楷体_GB2312" pitchFamily="49" charset="-122"/>
                <a:ea typeface="楷体_GB2312" pitchFamily="49" charset="-122"/>
              </a:rPr>
              <a:t>针对邮件的收发件人地址、标题、正文及附件的内容进行搜索，是否包含垃圾邮件特征信息</a:t>
            </a:r>
            <a:endParaRPr lang="zh-CN" altLang="en-US" sz="2000" b="1">
              <a:solidFill>
                <a:srgbClr val="0000FF"/>
              </a:solidFill>
              <a:latin typeface="楷体_GB2312" pitchFamily="49" charset="-122"/>
              <a:ea typeface="楷体_GB2312" pitchFamily="49" charset="-122"/>
            </a:endParaRPr>
          </a:p>
        </p:txBody>
      </p:sp>
      <p:sp>
        <p:nvSpPr>
          <p:cNvPr id="38922" name="内容占位符 2"/>
          <p:cNvSpPr/>
          <p:nvPr/>
        </p:nvSpPr>
        <p:spPr bwMode="auto">
          <a:xfrm>
            <a:off x="323850" y="4724400"/>
            <a:ext cx="85074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3050" indent="-273050">
              <a:spcBef>
                <a:spcPct val="20000"/>
              </a:spcBef>
              <a:buClr>
                <a:srgbClr val="0BD0D9"/>
              </a:buClr>
              <a:buSzPct val="95000"/>
              <a:buFont typeface="Wingdings 2" panose="05020102010507070707" pitchFamily="18" charset="2"/>
              <a:buChar char=""/>
            </a:pPr>
            <a:r>
              <a:rPr lang="zh-CN" altLang="en-US" sz="2000" b="1">
                <a:solidFill>
                  <a:srgbClr val="0000FF"/>
                </a:solidFill>
                <a:latin typeface="Constantia" panose="02030602050306030303" pitchFamily="18" charset="0"/>
              </a:rPr>
              <a:t>关键词过滤技术：</a:t>
            </a:r>
            <a:r>
              <a:rPr lang="zh-CN" altLang="en-US" sz="2000" b="1">
                <a:latin typeface="Constantia" panose="02030602050306030303" pitchFamily="18" charset="0"/>
                <a:ea typeface="楷体_GB2312" pitchFamily="49" charset="-122"/>
              </a:rPr>
              <a:t>创建与垃圾邮件关联的单词表，在邮件内容中进行搜索是否包含单词表中的关键词。前提必须创建一个可以准确标识垃圾邮件特征的关键词列表。</a:t>
            </a:r>
            <a:endParaRPr lang="zh-CN" altLang="en-US" sz="2000" b="1">
              <a:latin typeface="Constantia" panose="02030602050306030303" pitchFamily="18" charset="0"/>
              <a:ea typeface="楷体_GB2312" pitchFamily="49" charset="-122"/>
            </a:endParaRPr>
          </a:p>
          <a:p>
            <a:pPr marL="273050" indent="-273050">
              <a:spcBef>
                <a:spcPct val="20000"/>
              </a:spcBef>
              <a:buClr>
                <a:srgbClr val="0BD0D9"/>
              </a:buClr>
              <a:buSzPct val="95000"/>
              <a:buFont typeface="Wingdings 2" panose="05020102010507070707" pitchFamily="18" charset="2"/>
              <a:buChar char=""/>
            </a:pPr>
            <a:r>
              <a:rPr lang="zh-CN" altLang="en-US" sz="2000" b="1">
                <a:solidFill>
                  <a:srgbClr val="0000FF"/>
                </a:solidFill>
                <a:latin typeface="Constantia" panose="02030602050306030303" pitchFamily="18" charset="0"/>
              </a:rPr>
              <a:t>基于规则的过滤技术：</a:t>
            </a:r>
            <a:r>
              <a:rPr lang="zh-CN" altLang="en-US" sz="2000" b="1">
                <a:latin typeface="Constantia" panose="02030602050306030303" pitchFamily="18" charset="0"/>
                <a:ea typeface="楷体_GB2312" pitchFamily="49" charset="-122"/>
              </a:rPr>
              <a:t>建立一个过滤规则库，可以用单词、词组、附件、位置等特征信息形成过滤规则。</a:t>
            </a:r>
            <a:endParaRPr lang="zh-CN" altLang="en-US" sz="2000" b="1">
              <a:latin typeface="Constantia" panose="02030602050306030303"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in)">
                                      <p:cBhvr>
                                        <p:cTn id="2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8922">
                                            <p:txEl>
                                              <p:pRg st="0" end="0"/>
                                            </p:txEl>
                                          </p:spTgt>
                                        </p:tgtEl>
                                        <p:attrNameLst>
                                          <p:attrName>style.visibility</p:attrName>
                                        </p:attrNameLst>
                                      </p:cBhvr>
                                      <p:to>
                                        <p:strVal val="visible"/>
                                      </p:to>
                                    </p:set>
                                    <p:animEffect transition="in" filter="box(in)">
                                      <p:cBhvr>
                                        <p:cTn id="27" dur="500"/>
                                        <p:tgtEl>
                                          <p:spTgt spid="389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8922">
                                            <p:txEl>
                                              <p:pRg st="1" end="1"/>
                                            </p:txEl>
                                          </p:spTgt>
                                        </p:tgtEl>
                                        <p:attrNameLst>
                                          <p:attrName>style.visibility</p:attrName>
                                        </p:attrNameLst>
                                      </p:cBhvr>
                                      <p:to>
                                        <p:strVal val="visible"/>
                                      </p:to>
                                    </p:set>
                                    <p:animEffect transition="in" filter="box(in)">
                                      <p:cBhvr>
                                        <p:cTn id="32" dur="500"/>
                                        <p:tgtEl>
                                          <p:spTgt spid="389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 grpId="0" animBg="1"/>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446856" y="546448"/>
            <a:ext cx="8229600" cy="722312"/>
          </a:xfrm>
        </p:spPr>
        <p:txBody>
          <a:bodyPr/>
          <a:lstStyle/>
          <a:p>
            <a:pPr eaLnBrk="1" hangingPunct="1">
              <a:defRPr/>
            </a:pPr>
            <a:r>
              <a:rPr lang="zh-CN" altLang="en-US" b="1" dirty="0">
                <a:ea typeface="宋体" panose="02010600030101010101" pitchFamily="2" charset="-122"/>
              </a:rPr>
              <a:t>邮件处理</a:t>
            </a:r>
            <a:endParaRPr lang="zh-CN" altLang="en-US" b="1" dirty="0">
              <a:ea typeface="宋体" panose="02010600030101010101" pitchFamily="2" charset="-122"/>
            </a:endParaRPr>
          </a:p>
        </p:txBody>
      </p:sp>
      <p:sp>
        <p:nvSpPr>
          <p:cNvPr id="53251" name="Rectangle 3"/>
          <p:cNvSpPr>
            <a:spLocks noGrp="1"/>
          </p:cNvSpPr>
          <p:nvPr>
            <p:ph type="body" idx="1"/>
          </p:nvPr>
        </p:nvSpPr>
        <p:spPr>
          <a:xfrm>
            <a:off x="395288" y="1484313"/>
            <a:ext cx="8229600" cy="4389437"/>
          </a:xfrm>
        </p:spPr>
        <p:txBody>
          <a:bodyPr/>
          <a:lstStyle/>
          <a:p>
            <a:pPr eaLnBrk="1" hangingPunct="1"/>
            <a:r>
              <a:rPr lang="zh-CN" altLang="en-US" b="1" smtClean="0"/>
              <a:t>配置在邮件服务器端或邮件客户端的垃圾邮件系统</a:t>
            </a:r>
            <a:endParaRPr lang="zh-CN" altLang="en-US" b="1" smtClean="0"/>
          </a:p>
          <a:p>
            <a:pPr lvl="1" eaLnBrk="1" hangingPunct="1"/>
            <a:r>
              <a:rPr lang="zh-CN" altLang="en-US" b="1" smtClean="0">
                <a:solidFill>
                  <a:srgbClr val="0000FF"/>
                </a:solidFill>
                <a:ea typeface="楷体_GB2312" pitchFamily="49" charset="-122"/>
              </a:rPr>
              <a:t>垃圾邮件</a:t>
            </a:r>
            <a:r>
              <a:rPr lang="zh-CN" altLang="en-US" b="1" smtClean="0">
                <a:ea typeface="楷体_GB2312" pitchFamily="49" charset="-122"/>
              </a:rPr>
              <a:t>：直接丢弃或存进垃圾邮件文件夹、填写日志及黑名单列表</a:t>
            </a:r>
            <a:endParaRPr lang="zh-CN" altLang="en-US" b="1" smtClean="0">
              <a:ea typeface="楷体_GB2312" pitchFamily="49" charset="-122"/>
            </a:endParaRPr>
          </a:p>
          <a:p>
            <a:pPr lvl="1" eaLnBrk="1" hangingPunct="1"/>
            <a:r>
              <a:rPr lang="zh-CN" altLang="en-US" b="1" smtClean="0">
                <a:solidFill>
                  <a:srgbClr val="0000FF"/>
                </a:solidFill>
                <a:ea typeface="楷体_GB2312" pitchFamily="49" charset="-122"/>
              </a:rPr>
              <a:t>正常邮件</a:t>
            </a:r>
            <a:r>
              <a:rPr lang="zh-CN" altLang="en-US" b="1" smtClean="0">
                <a:ea typeface="楷体_GB2312" pitchFamily="49" charset="-122"/>
              </a:rPr>
              <a:t>：传递给相关软件处理</a:t>
            </a:r>
            <a:endParaRPr lang="zh-CN" altLang="en-US" b="1" smtClean="0">
              <a:ea typeface="楷体_GB2312" pitchFamily="49" charset="-122"/>
            </a:endParaRPr>
          </a:p>
          <a:p>
            <a:pPr eaLnBrk="1" hangingPunct="1"/>
            <a:r>
              <a:rPr lang="zh-CN" altLang="en-US" b="1" smtClean="0"/>
              <a:t>配置以网络设备的数据流复制为数据源</a:t>
            </a:r>
            <a:endParaRPr lang="zh-CN" altLang="en-US" b="1" smtClean="0"/>
          </a:p>
          <a:p>
            <a:pPr lvl="1" eaLnBrk="1" hangingPunct="1"/>
            <a:r>
              <a:rPr lang="zh-CN" altLang="en-US" b="1" smtClean="0">
                <a:solidFill>
                  <a:srgbClr val="0000FF"/>
                </a:solidFill>
                <a:ea typeface="楷体_GB2312" pitchFamily="49" charset="-122"/>
              </a:rPr>
              <a:t>垃圾邮件</a:t>
            </a:r>
            <a:r>
              <a:rPr lang="zh-CN" altLang="en-US" b="1" smtClean="0">
                <a:ea typeface="楷体_GB2312" pitchFamily="49" charset="-122"/>
              </a:rPr>
              <a:t>：需要进一步实施措施，如拦截邮件、填写日志及黑名单列表等</a:t>
            </a:r>
            <a:endParaRPr lang="zh-CN" altLang="en-US" b="1" smtClean="0">
              <a:ea typeface="楷体_GB2312" pitchFamily="49" charset="-122"/>
            </a:endParaRPr>
          </a:p>
          <a:p>
            <a:pPr lvl="1" eaLnBrk="1" hangingPunct="1"/>
            <a:r>
              <a:rPr lang="zh-CN" altLang="en-US" b="1" smtClean="0">
                <a:solidFill>
                  <a:srgbClr val="0000FF"/>
                </a:solidFill>
                <a:ea typeface="楷体_GB2312" pitchFamily="49" charset="-122"/>
              </a:rPr>
              <a:t>正常邮件</a:t>
            </a:r>
            <a:r>
              <a:rPr lang="zh-CN" altLang="en-US" b="1" smtClean="0">
                <a:ea typeface="楷体_GB2312" pitchFamily="49" charset="-122"/>
              </a:rPr>
              <a:t>：停止相关处理</a:t>
            </a:r>
            <a:endParaRPr lang="zh-CN" altLang="en-US" b="1" smtClean="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box(in)">
                                      <p:cBhvr>
                                        <p:cTn id="7" dur="500"/>
                                        <p:tgtEl>
                                          <p:spTgt spid="53251">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53251">
                                            <p:txEl>
                                              <p:pRg st="1" end="1"/>
                                            </p:txEl>
                                          </p:spTgt>
                                        </p:tgtEl>
                                        <p:attrNameLst>
                                          <p:attrName>style.visibility</p:attrName>
                                        </p:attrNameLst>
                                      </p:cBhvr>
                                      <p:to>
                                        <p:strVal val="visible"/>
                                      </p:to>
                                    </p:set>
                                    <p:animEffect transition="in" filter="box(in)">
                                      <p:cBhvr>
                                        <p:cTn id="10" dur="500"/>
                                        <p:tgtEl>
                                          <p:spTgt spid="53251">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53251">
                                            <p:txEl>
                                              <p:pRg st="2" end="2"/>
                                            </p:txEl>
                                          </p:spTgt>
                                        </p:tgtEl>
                                        <p:attrNameLst>
                                          <p:attrName>style.visibility</p:attrName>
                                        </p:attrNameLst>
                                      </p:cBhvr>
                                      <p:to>
                                        <p:strVal val="visible"/>
                                      </p:to>
                                    </p:set>
                                    <p:animEffect transition="in" filter="box(in)">
                                      <p:cBhvr>
                                        <p:cTn id="13" dur="500"/>
                                        <p:tgtEl>
                                          <p:spTgt spid="5325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53251">
                                            <p:txEl>
                                              <p:pRg st="3" end="3"/>
                                            </p:txEl>
                                          </p:spTgt>
                                        </p:tgtEl>
                                        <p:attrNameLst>
                                          <p:attrName>style.visibility</p:attrName>
                                        </p:attrNameLst>
                                      </p:cBhvr>
                                      <p:to>
                                        <p:strVal val="visible"/>
                                      </p:to>
                                    </p:set>
                                    <p:animEffect transition="in" filter="box(in)">
                                      <p:cBhvr>
                                        <p:cTn id="18" dur="500"/>
                                        <p:tgtEl>
                                          <p:spTgt spid="53251">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53251">
                                            <p:txEl>
                                              <p:pRg st="4" end="4"/>
                                            </p:txEl>
                                          </p:spTgt>
                                        </p:tgtEl>
                                        <p:attrNameLst>
                                          <p:attrName>style.visibility</p:attrName>
                                        </p:attrNameLst>
                                      </p:cBhvr>
                                      <p:to>
                                        <p:strVal val="visible"/>
                                      </p:to>
                                    </p:set>
                                    <p:animEffect transition="in" filter="box(in)">
                                      <p:cBhvr>
                                        <p:cTn id="21" dur="500"/>
                                        <p:tgtEl>
                                          <p:spTgt spid="53251">
                                            <p:txEl>
                                              <p:pRg st="4" end="4"/>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53251">
                                            <p:txEl>
                                              <p:pRg st="5" end="5"/>
                                            </p:txEl>
                                          </p:spTgt>
                                        </p:tgtEl>
                                        <p:attrNameLst>
                                          <p:attrName>style.visibility</p:attrName>
                                        </p:attrNameLst>
                                      </p:cBhvr>
                                      <p:to>
                                        <p:strVal val="visible"/>
                                      </p:to>
                                    </p:set>
                                    <p:animEffect transition="in" filter="box(in)">
                                      <p:cBhvr>
                                        <p:cTn id="24" dur="500"/>
                                        <p:tgtEl>
                                          <p:spTgt spid="532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F41C775-AA01-4911-BADA-A9F7B861966E}" type="slidenum">
              <a:rPr lang="zh-CN" altLang="en-US"/>
            </a:fld>
            <a:endParaRPr lang="en-US" altLang="zh-CN"/>
          </a:p>
        </p:txBody>
      </p:sp>
      <p:sp>
        <p:nvSpPr>
          <p:cNvPr id="18434" name="Rectangle 2"/>
          <p:cNvSpPr>
            <a:spLocks noGrp="1" noChangeArrowheads="1"/>
          </p:cNvSpPr>
          <p:nvPr>
            <p:ph type="title"/>
          </p:nvPr>
        </p:nvSpPr>
        <p:spPr/>
        <p:txBody>
          <a:bodyPr/>
          <a:lstStyle/>
          <a:p>
            <a:pPr algn="l"/>
            <a:r>
              <a:rPr lang="zh-CN" altLang="en-US" b="1">
                <a:latin typeface="华文细黑" panose="02010600040101010101" pitchFamily="2" charset="-122"/>
                <a:ea typeface="华文细黑" panose="02010600040101010101" pitchFamily="2" charset="-122"/>
              </a:rPr>
              <a:t>思考题</a:t>
            </a:r>
            <a:endParaRPr lang="zh-CN" altLang="en-US" b="1">
              <a:latin typeface="华文细黑" panose="02010600040101010101" pitchFamily="2" charset="-122"/>
              <a:ea typeface="华文细黑" panose="02010600040101010101" pitchFamily="2" charset="-122"/>
            </a:endParaRPr>
          </a:p>
        </p:txBody>
      </p:sp>
      <p:sp>
        <p:nvSpPr>
          <p:cNvPr id="18435" name="Rectangle 3"/>
          <p:cNvSpPr>
            <a:spLocks noGrp="1" noChangeArrowheads="1"/>
          </p:cNvSpPr>
          <p:nvPr>
            <p:ph type="body" idx="1"/>
          </p:nvPr>
        </p:nvSpPr>
        <p:spPr>
          <a:xfrm>
            <a:off x="539552" y="1556792"/>
            <a:ext cx="8278813" cy="2852738"/>
          </a:xfrm>
        </p:spPr>
        <p:txBody>
          <a:bodyPr/>
          <a:lstStyle/>
          <a:p>
            <a:pPr marL="609600" indent="-609600"/>
            <a:r>
              <a:rPr lang="zh-CN" altLang="en-US" sz="2800" b="1" dirty="0" smtClean="0">
                <a:latin typeface="华文细黑" panose="02010600040101010101" pitchFamily="2" charset="-122"/>
                <a:ea typeface="华文细黑" panose="02010600040101010101" pitchFamily="2" charset="-122"/>
              </a:rPr>
              <a:t>以你身边的实例，各列举一个关于非法数字内容威胁和合法数字内容威胁的现象。</a:t>
            </a:r>
            <a:endParaRPr lang="zh-CN" altLang="en-US" sz="2800" b="1" dirty="0">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267B013-0180-4AE1-82B7-232DDF130B4E}" type="slidenum">
              <a:rPr lang="zh-CN" altLang="en-US"/>
            </a:fld>
            <a:endParaRPr lang="en-US" altLang="zh-CN"/>
          </a:p>
        </p:txBody>
      </p:sp>
      <p:sp>
        <p:nvSpPr>
          <p:cNvPr id="12290" name="Rectangle 2"/>
          <p:cNvSpPr>
            <a:spLocks noGrp="1" noChangeArrowheads="1"/>
          </p:cNvSpPr>
          <p:nvPr>
            <p:ph type="title"/>
          </p:nvPr>
        </p:nvSpPr>
        <p:spPr/>
        <p:txBody>
          <a:bodyPr/>
          <a:lstStyle/>
          <a:p>
            <a:pPr algn="l"/>
            <a:r>
              <a:rPr lang="zh-CN" altLang="en-US" b="1">
                <a:latin typeface="华文细黑" panose="02010600040101010101" pitchFamily="2" charset="-122"/>
                <a:ea typeface="华文细黑" panose="02010600040101010101" pitchFamily="2" charset="-122"/>
              </a:rPr>
              <a:t>1.1 数字内容的基本概念</a:t>
            </a:r>
            <a:endParaRPr lang="zh-CN" altLang="en-US"/>
          </a:p>
        </p:txBody>
      </p:sp>
      <p:sp>
        <p:nvSpPr>
          <p:cNvPr id="12291" name="Rectangle 3"/>
          <p:cNvSpPr>
            <a:spLocks noGrp="1" noChangeArrowheads="1"/>
          </p:cNvSpPr>
          <p:nvPr>
            <p:ph type="body" idx="1"/>
          </p:nvPr>
        </p:nvSpPr>
        <p:spPr>
          <a:xfrm>
            <a:off x="611560" y="1484784"/>
            <a:ext cx="8064896" cy="4398962"/>
          </a:xfrm>
        </p:spPr>
        <p:txBody>
          <a:bodyPr/>
          <a:lstStyle/>
          <a:p>
            <a:pPr eaLnBrk="1" hangingPunct="1">
              <a:lnSpc>
                <a:spcPts val="3200"/>
              </a:lnSpc>
            </a:pPr>
            <a:r>
              <a:rPr lang="zh-CN" altLang="en-US" sz="2400" b="1" dirty="0"/>
              <a:t>数字内容的</a:t>
            </a:r>
            <a:r>
              <a:rPr lang="zh-CN" altLang="en-US" sz="2400" b="1" dirty="0" smtClean="0"/>
              <a:t>特性</a:t>
            </a:r>
            <a:endParaRPr lang="zh-CN" altLang="en-US" sz="2400" b="1" dirty="0">
              <a:latin typeface="华文细黑" panose="02010600040101010101" pitchFamily="2" charset="-122"/>
              <a:ea typeface="华文细黑" panose="02010600040101010101" pitchFamily="2" charset="-122"/>
            </a:endParaRPr>
          </a:p>
          <a:p>
            <a:pPr lvl="1" eaLnBrk="1" hangingPunct="1">
              <a:lnSpc>
                <a:spcPts val="3200"/>
              </a:lnSpc>
            </a:pPr>
            <a:r>
              <a:rPr lang="zh-CN" altLang="en-US" sz="2000" b="1" dirty="0" smtClean="0"/>
              <a:t>数字化</a:t>
            </a:r>
            <a:r>
              <a:rPr lang="zh-CN" altLang="en-US" sz="2000" b="1" dirty="0"/>
              <a:t>：以比特的形式通过数字化设备进行存储、</a:t>
            </a:r>
            <a:r>
              <a:rPr lang="zh-CN" altLang="en-US" sz="2000" b="1" dirty="0" smtClean="0"/>
              <a:t>处理</a:t>
            </a:r>
            <a:r>
              <a:rPr lang="zh-CN" altLang="en-US" sz="2000" b="1" dirty="0"/>
              <a:t>和传播。</a:t>
            </a:r>
            <a:endParaRPr lang="zh-CN" altLang="en-US" sz="2000" b="1" dirty="0"/>
          </a:p>
          <a:p>
            <a:pPr lvl="1" eaLnBrk="1" hangingPunct="1">
              <a:lnSpc>
                <a:spcPts val="3200"/>
              </a:lnSpc>
            </a:pPr>
            <a:r>
              <a:rPr lang="zh-CN" altLang="en-US" sz="2000" b="1" dirty="0" smtClean="0"/>
              <a:t>交互</a:t>
            </a:r>
            <a:r>
              <a:rPr lang="zh-CN" altLang="en-US" sz="2000" b="1" dirty="0"/>
              <a:t>性：“人机交互作用”成为可能。</a:t>
            </a:r>
            <a:endParaRPr lang="zh-CN" altLang="en-US" sz="2000" b="1" dirty="0"/>
          </a:p>
          <a:p>
            <a:pPr lvl="1" eaLnBrk="1" hangingPunct="1">
              <a:lnSpc>
                <a:spcPts val="3200"/>
              </a:lnSpc>
            </a:pPr>
            <a:r>
              <a:rPr lang="zh-CN" altLang="en-US" sz="2000" b="1" dirty="0" smtClean="0"/>
              <a:t>多样性</a:t>
            </a:r>
            <a:r>
              <a:rPr lang="zh-CN" altLang="en-US" sz="2000" b="1" dirty="0"/>
              <a:t>：数字内容的表现形式的多样化。</a:t>
            </a:r>
            <a:endParaRPr lang="zh-CN" altLang="en-US" sz="2000" b="1" dirty="0"/>
          </a:p>
          <a:p>
            <a:pPr lvl="1" eaLnBrk="1" hangingPunct="1">
              <a:lnSpc>
                <a:spcPts val="3200"/>
              </a:lnSpc>
            </a:pPr>
            <a:r>
              <a:rPr lang="zh-CN" altLang="en-US" sz="2000" b="1" dirty="0" smtClean="0"/>
              <a:t>集成性</a:t>
            </a:r>
            <a:r>
              <a:rPr lang="zh-CN" altLang="en-US" sz="2000" b="1" dirty="0"/>
              <a:t>：数字内容通常是多种媒体信息的集成，</a:t>
            </a:r>
            <a:r>
              <a:rPr lang="zh-CN" altLang="en-US" sz="2000" b="1" dirty="0" smtClean="0"/>
              <a:t>使得信息</a:t>
            </a:r>
            <a:r>
              <a:rPr lang="zh-CN" altLang="en-US" sz="2000" b="1" dirty="0"/>
              <a:t>以更为形象的方式进行传播。</a:t>
            </a:r>
            <a:endParaRPr lang="zh-CN" altLang="en-US" sz="2000" b="1" dirty="0"/>
          </a:p>
          <a:p>
            <a:pPr lvl="1" eaLnBrk="1" hangingPunct="1">
              <a:lnSpc>
                <a:spcPts val="3200"/>
              </a:lnSpc>
            </a:pPr>
            <a:r>
              <a:rPr lang="zh-CN" altLang="en-US" sz="2000" b="1" dirty="0" smtClean="0"/>
              <a:t>易</a:t>
            </a:r>
            <a:r>
              <a:rPr lang="zh-CN" altLang="en-US" sz="2000" b="1" dirty="0"/>
              <a:t>复制/分发性：通过数字技术和互联网，批量</a:t>
            </a:r>
            <a:r>
              <a:rPr lang="zh-CN" altLang="en-US" sz="2000" b="1" dirty="0" smtClean="0"/>
              <a:t>复制和</a:t>
            </a:r>
            <a:r>
              <a:rPr lang="zh-CN" altLang="en-US" sz="2000" b="1" dirty="0"/>
              <a:t>发行数字内容或数字产品。    </a:t>
            </a:r>
            <a:endParaRPr lang="zh-CN" altLang="en-US" sz="20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7463049-3410-45B1-9048-AFA988E758BF}" type="slidenum">
              <a:rPr lang="zh-CN" altLang="en-US"/>
            </a:fld>
            <a:endParaRPr lang="en-US" altLang="zh-CN"/>
          </a:p>
        </p:txBody>
      </p:sp>
      <p:sp>
        <p:nvSpPr>
          <p:cNvPr id="13314" name="Rectangle 2"/>
          <p:cNvSpPr>
            <a:spLocks noGrp="1" noChangeArrowheads="1"/>
          </p:cNvSpPr>
          <p:nvPr>
            <p:ph type="title"/>
          </p:nvPr>
        </p:nvSpPr>
        <p:spPr>
          <a:xfrm>
            <a:off x="647700" y="116632"/>
            <a:ext cx="7772400" cy="1143000"/>
          </a:xfrm>
        </p:spPr>
        <p:txBody>
          <a:bodyPr/>
          <a:lstStyle/>
          <a:p>
            <a:pPr algn="l"/>
            <a:r>
              <a:rPr lang="zh-CN" altLang="en-US" b="1" dirty="0">
                <a:latin typeface="华文细黑" panose="02010600040101010101" pitchFamily="2" charset="-122"/>
                <a:ea typeface="华文细黑" panose="02010600040101010101" pitchFamily="2" charset="-122"/>
              </a:rPr>
              <a:t>1.1 数字内容的基本概念</a:t>
            </a:r>
            <a:endParaRPr lang="zh-CN" altLang="en-US" dirty="0"/>
          </a:p>
        </p:txBody>
      </p:sp>
      <p:sp>
        <p:nvSpPr>
          <p:cNvPr id="13315" name="Rectangle 3"/>
          <p:cNvSpPr>
            <a:spLocks noGrp="1" noChangeArrowheads="1"/>
          </p:cNvSpPr>
          <p:nvPr>
            <p:ph type="body" idx="1"/>
          </p:nvPr>
        </p:nvSpPr>
        <p:spPr>
          <a:xfrm>
            <a:off x="576263" y="1449388"/>
            <a:ext cx="8242300" cy="5075237"/>
          </a:xfrm>
        </p:spPr>
        <p:txBody>
          <a:bodyPr/>
          <a:lstStyle/>
          <a:p>
            <a:pPr eaLnBrk="1" hangingPunct="1">
              <a:lnSpc>
                <a:spcPts val="3200"/>
              </a:lnSpc>
            </a:pPr>
            <a:r>
              <a:rPr lang="zh-CN" altLang="en-US" sz="2400" b="1" dirty="0"/>
              <a:t>数字内容相关技术     </a:t>
            </a:r>
            <a:endParaRPr lang="zh-CN" altLang="en-US" sz="2400" b="1" dirty="0">
              <a:latin typeface="华文细黑" panose="02010600040101010101" pitchFamily="2" charset="-122"/>
              <a:ea typeface="华文细黑" panose="02010600040101010101" pitchFamily="2" charset="-122"/>
            </a:endParaRPr>
          </a:p>
          <a:p>
            <a:pPr lvl="1" eaLnBrk="1" hangingPunct="1">
              <a:lnSpc>
                <a:spcPts val="3200"/>
              </a:lnSpc>
            </a:pPr>
            <a:r>
              <a:rPr lang="zh-CN" altLang="en-US" sz="2000" b="1" dirty="0" smtClean="0">
                <a:sym typeface="Arial" panose="020B0604020202020204" pitchFamily="34" charset="0"/>
              </a:rPr>
              <a:t>数字</a:t>
            </a:r>
            <a:r>
              <a:rPr lang="zh-CN" altLang="en-US" sz="2000" b="1" dirty="0">
                <a:sym typeface="Arial" panose="020B0604020202020204" pitchFamily="34" charset="0"/>
              </a:rPr>
              <a:t>内容的表示与操作：数字化文字的处理、数字</a:t>
            </a:r>
            <a:r>
              <a:rPr lang="zh-CN" altLang="en-US" sz="2000" b="1" dirty="0" smtClean="0">
                <a:sym typeface="Arial" panose="020B0604020202020204" pitchFamily="34" charset="0"/>
              </a:rPr>
              <a:t>音频</a:t>
            </a:r>
            <a:r>
              <a:rPr lang="zh-CN" altLang="en-US" sz="2000" b="1" dirty="0">
                <a:sym typeface="Arial" panose="020B0604020202020204" pitchFamily="34" charset="0"/>
              </a:rPr>
              <a:t>/图像/图形/视频处理等。</a:t>
            </a:r>
            <a:endParaRPr lang="zh-CN" altLang="en-US" sz="2000" b="1" dirty="0">
              <a:sym typeface="Arial" panose="020B0604020202020204" pitchFamily="34" charset="0"/>
            </a:endParaRPr>
          </a:p>
          <a:p>
            <a:pPr lvl="1" eaLnBrk="1" hangingPunct="1">
              <a:lnSpc>
                <a:spcPts val="3200"/>
              </a:lnSpc>
            </a:pPr>
            <a:r>
              <a:rPr lang="zh-CN" altLang="en-US" sz="2000" b="1" dirty="0" smtClean="0">
                <a:sym typeface="Arial" panose="020B0604020202020204" pitchFamily="34" charset="0"/>
              </a:rPr>
              <a:t>数字</a:t>
            </a:r>
            <a:r>
              <a:rPr lang="zh-CN" altLang="en-US" sz="2000" b="1" dirty="0">
                <a:sym typeface="Arial" panose="020B0604020202020204" pitchFamily="34" charset="0"/>
              </a:rPr>
              <a:t>内容压缩：通用/专用压缩编码技术等。</a:t>
            </a:r>
            <a:endParaRPr lang="zh-CN" altLang="en-US" sz="2000" b="1" dirty="0">
              <a:sym typeface="Arial" panose="020B0604020202020204" pitchFamily="34" charset="0"/>
            </a:endParaRPr>
          </a:p>
          <a:p>
            <a:pPr lvl="1" eaLnBrk="1" hangingPunct="1">
              <a:lnSpc>
                <a:spcPts val="3200"/>
              </a:lnSpc>
            </a:pPr>
            <a:r>
              <a:rPr lang="zh-CN" altLang="en-US" sz="2000" b="1" dirty="0" smtClean="0">
                <a:sym typeface="Arial" panose="020B0604020202020204" pitchFamily="34" charset="0"/>
              </a:rPr>
              <a:t>数字</a:t>
            </a:r>
            <a:r>
              <a:rPr lang="zh-CN" altLang="en-US" sz="2000" b="1" dirty="0">
                <a:sym typeface="Arial" panose="020B0604020202020204" pitchFamily="34" charset="0"/>
              </a:rPr>
              <a:t>内容的存储： 光盘/移动/网络硬盘存储等。   </a:t>
            </a:r>
            <a:endParaRPr lang="zh-CN" altLang="en-US" sz="2000" b="1" dirty="0">
              <a:sym typeface="Arial" panose="020B0604020202020204" pitchFamily="34" charset="0"/>
            </a:endParaRPr>
          </a:p>
          <a:p>
            <a:pPr lvl="1" eaLnBrk="1" hangingPunct="1">
              <a:lnSpc>
                <a:spcPts val="3200"/>
              </a:lnSpc>
            </a:pPr>
            <a:r>
              <a:rPr lang="zh-CN" altLang="en-US" sz="2000" b="1" dirty="0" smtClean="0">
                <a:sym typeface="Arial" panose="020B0604020202020204" pitchFamily="34" charset="0"/>
              </a:rPr>
              <a:t>数字</a:t>
            </a:r>
            <a:r>
              <a:rPr lang="zh-CN" altLang="en-US" sz="2000" b="1" dirty="0">
                <a:sym typeface="Arial" panose="020B0604020202020204" pitchFamily="34" charset="0"/>
              </a:rPr>
              <a:t>内容的管理：数字内容管理、版权保护等。</a:t>
            </a:r>
            <a:endParaRPr lang="zh-CN" altLang="en-US" sz="2000" b="1" dirty="0">
              <a:sym typeface="Arial" panose="020B0604020202020204" pitchFamily="34" charset="0"/>
            </a:endParaRPr>
          </a:p>
          <a:p>
            <a:pPr lvl="1" eaLnBrk="1" hangingPunct="1">
              <a:lnSpc>
                <a:spcPts val="3200"/>
              </a:lnSpc>
            </a:pPr>
            <a:r>
              <a:rPr lang="zh-CN" altLang="en-US" sz="2000" b="1" dirty="0" smtClean="0">
                <a:sym typeface="Arial" panose="020B0604020202020204" pitchFamily="34" charset="0"/>
              </a:rPr>
              <a:t>数字</a:t>
            </a:r>
            <a:r>
              <a:rPr lang="zh-CN" altLang="en-US" sz="2000" b="1" dirty="0">
                <a:sym typeface="Arial" panose="020B0604020202020204" pitchFamily="34" charset="0"/>
              </a:rPr>
              <a:t>内容传输：网络传输技术、移动传输技术、流</a:t>
            </a:r>
            <a:r>
              <a:rPr lang="zh-CN" altLang="en-US" sz="2000" b="1" dirty="0" smtClean="0">
                <a:sym typeface="Arial" panose="020B0604020202020204" pitchFamily="34" charset="0"/>
              </a:rPr>
              <a:t>媒体</a:t>
            </a:r>
            <a:r>
              <a:rPr lang="zh-CN" altLang="en-US" sz="2000" b="1" dirty="0">
                <a:sym typeface="Arial" panose="020B0604020202020204" pitchFamily="34" charset="0"/>
              </a:rPr>
              <a:t>技术、P2P技术等。 </a:t>
            </a:r>
            <a:endParaRPr lang="zh-CN" altLang="en-US" sz="2000" b="1" dirty="0">
              <a:sym typeface="Arial" panose="020B0604020202020204" pitchFamily="34" charset="0"/>
            </a:endParaRPr>
          </a:p>
          <a:p>
            <a:pPr lvl="1" eaLnBrk="1" hangingPunct="1">
              <a:lnSpc>
                <a:spcPts val="3200"/>
              </a:lnSpc>
            </a:pPr>
            <a:r>
              <a:rPr lang="zh-CN" altLang="en-US" sz="2000" b="1" dirty="0" smtClean="0">
                <a:sym typeface="Arial" panose="020B0604020202020204" pitchFamily="34" charset="0"/>
              </a:rPr>
              <a:t>数字</a:t>
            </a:r>
            <a:r>
              <a:rPr lang="zh-CN" altLang="en-US" sz="2000" b="1" dirty="0">
                <a:sym typeface="Arial" panose="020B0604020202020204" pitchFamily="34" charset="0"/>
              </a:rPr>
              <a:t>内容的安全：保证数字内容的保密性、完整性、</a:t>
            </a:r>
            <a:r>
              <a:rPr lang="zh-CN" altLang="en-US" sz="2000" b="1" dirty="0" smtClean="0">
                <a:sym typeface="Arial" panose="020B0604020202020204" pitchFamily="34" charset="0"/>
              </a:rPr>
              <a:t>可验证</a:t>
            </a:r>
            <a:r>
              <a:rPr lang="zh-CN" altLang="en-US" sz="2000" b="1" dirty="0">
                <a:sym typeface="Arial" panose="020B0604020202020204" pitchFamily="34" charset="0"/>
              </a:rPr>
              <a:t>性、抗抵赖性、可用性等技术。</a:t>
            </a:r>
            <a:endParaRPr lang="zh-CN" altLang="en-US" sz="2000" b="1" dirty="0">
              <a:sym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3797A-181B-4186-80A3-06FEDFC6B944}" type="slidenum">
              <a:rPr lang="zh-CN" altLang="en-US"/>
            </a:fld>
            <a:endParaRPr lang="en-US" altLang="zh-CN"/>
          </a:p>
        </p:txBody>
      </p:sp>
      <p:sp>
        <p:nvSpPr>
          <p:cNvPr id="14338" name="Rectangle 2"/>
          <p:cNvSpPr>
            <a:spLocks noGrp="1" noChangeArrowheads="1"/>
          </p:cNvSpPr>
          <p:nvPr>
            <p:ph type="title"/>
          </p:nvPr>
        </p:nvSpPr>
        <p:spPr>
          <a:xfrm>
            <a:off x="467544" y="-99392"/>
            <a:ext cx="7991475" cy="1311275"/>
          </a:xfrm>
        </p:spPr>
        <p:txBody>
          <a:bodyPr/>
          <a:lstStyle/>
          <a:p>
            <a:pPr algn="l"/>
            <a:r>
              <a:rPr lang="zh-CN" altLang="en-US" b="1" dirty="0">
                <a:latin typeface="华文细黑" panose="02010600040101010101" pitchFamily="2" charset="-122"/>
                <a:ea typeface="华文细黑" panose="02010600040101010101" pitchFamily="2" charset="-122"/>
              </a:rPr>
              <a:t>1.2 数字内容面临的威胁与分类</a:t>
            </a:r>
            <a:endParaRPr lang="zh-CN" altLang="en-US" dirty="0"/>
          </a:p>
        </p:txBody>
      </p:sp>
      <p:sp>
        <p:nvSpPr>
          <p:cNvPr id="14339" name="Rectangle 3"/>
          <p:cNvSpPr>
            <a:spLocks noGrp="1" noChangeArrowheads="1"/>
          </p:cNvSpPr>
          <p:nvPr>
            <p:ph type="body" idx="1"/>
          </p:nvPr>
        </p:nvSpPr>
        <p:spPr>
          <a:xfrm>
            <a:off x="614437" y="1484784"/>
            <a:ext cx="7773987" cy="4398962"/>
          </a:xfrm>
        </p:spPr>
        <p:txBody>
          <a:bodyPr/>
          <a:lstStyle/>
          <a:p>
            <a:pPr marL="609600" indent="-609600"/>
            <a:r>
              <a:rPr lang="zh-CN" altLang="en-US" b="1" dirty="0" smtClean="0">
                <a:latin typeface="华文细黑" panose="02010600040101010101" pitchFamily="2" charset="-122"/>
                <a:ea typeface="华文细黑" panose="02010600040101010101" pitchFamily="2" charset="-122"/>
              </a:rPr>
              <a:t>合法</a:t>
            </a:r>
            <a:r>
              <a:rPr lang="zh-CN" altLang="en-US" b="1" dirty="0">
                <a:latin typeface="华文细黑" panose="02010600040101010101" pitchFamily="2" charset="-122"/>
                <a:ea typeface="华文细黑" panose="02010600040101010101" pitchFamily="2" charset="-122"/>
              </a:rPr>
              <a:t>数字内容的威胁</a:t>
            </a:r>
            <a:endParaRPr lang="zh-CN" altLang="en-US" b="1" dirty="0">
              <a:latin typeface="华文细黑" panose="02010600040101010101" pitchFamily="2" charset="-122"/>
              <a:ea typeface="华文细黑" panose="02010600040101010101" pitchFamily="2" charset="-122"/>
            </a:endParaRPr>
          </a:p>
          <a:p>
            <a:pPr lvl="1" eaLnBrk="1" hangingPunct="1">
              <a:lnSpc>
                <a:spcPts val="3200"/>
              </a:lnSpc>
            </a:pPr>
            <a:r>
              <a:rPr lang="zh-CN" altLang="en-US" b="1" dirty="0" smtClean="0"/>
              <a:t>数字</a:t>
            </a:r>
            <a:r>
              <a:rPr lang="zh-CN" altLang="en-US" b="1" dirty="0"/>
              <a:t>内容的非法复制和</a:t>
            </a:r>
            <a:r>
              <a:rPr lang="zh-CN" altLang="en-US" b="1" dirty="0" smtClean="0"/>
              <a:t>传播</a:t>
            </a:r>
            <a:endParaRPr lang="zh-CN" altLang="en-US" b="1" dirty="0"/>
          </a:p>
          <a:p>
            <a:pPr marL="609600" indent="-609600"/>
            <a:endParaRPr lang="zh-CN" altLang="en-US"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dirty="0"/>
          </a:p>
        </p:txBody>
      </p:sp>
      <p:pic>
        <p:nvPicPr>
          <p:cNvPr id="48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5616" y="2433993"/>
            <a:ext cx="5944974" cy="387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094" y="2578806"/>
            <a:ext cx="5600961" cy="3731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4" y="2435812"/>
            <a:ext cx="5979235" cy="4017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970" y="1951940"/>
            <a:ext cx="4514343" cy="4504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3797A-181B-4186-80A3-06FEDFC6B944}" type="slidenum">
              <a:rPr lang="zh-CN" altLang="en-US"/>
            </a:fld>
            <a:endParaRPr lang="en-US" altLang="zh-CN"/>
          </a:p>
        </p:txBody>
      </p:sp>
      <p:sp>
        <p:nvSpPr>
          <p:cNvPr id="14338" name="Rectangle 2"/>
          <p:cNvSpPr>
            <a:spLocks noGrp="1" noChangeArrowheads="1"/>
          </p:cNvSpPr>
          <p:nvPr>
            <p:ph type="title"/>
          </p:nvPr>
        </p:nvSpPr>
        <p:spPr>
          <a:xfrm>
            <a:off x="467544" y="-99392"/>
            <a:ext cx="7991475" cy="1311275"/>
          </a:xfrm>
        </p:spPr>
        <p:txBody>
          <a:bodyPr/>
          <a:lstStyle/>
          <a:p>
            <a:pPr algn="l"/>
            <a:r>
              <a:rPr lang="zh-CN" altLang="en-US" b="1" dirty="0">
                <a:latin typeface="华文细黑" panose="02010600040101010101" pitchFamily="2" charset="-122"/>
                <a:ea typeface="华文细黑" panose="02010600040101010101" pitchFamily="2" charset="-122"/>
              </a:rPr>
              <a:t>1.2 数字内容面临的威胁与分类</a:t>
            </a:r>
            <a:endParaRPr lang="zh-CN" altLang="en-US" dirty="0"/>
          </a:p>
        </p:txBody>
      </p:sp>
      <p:sp>
        <p:nvSpPr>
          <p:cNvPr id="14339" name="Rectangle 3"/>
          <p:cNvSpPr>
            <a:spLocks noGrp="1" noChangeArrowheads="1"/>
          </p:cNvSpPr>
          <p:nvPr>
            <p:ph type="body" idx="1"/>
          </p:nvPr>
        </p:nvSpPr>
        <p:spPr>
          <a:xfrm>
            <a:off x="614437" y="1484784"/>
            <a:ext cx="7773987" cy="4398962"/>
          </a:xfrm>
        </p:spPr>
        <p:txBody>
          <a:bodyPr/>
          <a:lstStyle/>
          <a:p>
            <a:pPr marL="609600" indent="-609600"/>
            <a:r>
              <a:rPr lang="zh-CN" altLang="en-US" b="1" dirty="0" smtClean="0">
                <a:latin typeface="华文细黑" panose="02010600040101010101" pitchFamily="2" charset="-122"/>
                <a:ea typeface="华文细黑" panose="02010600040101010101" pitchFamily="2" charset="-122"/>
              </a:rPr>
              <a:t>合法</a:t>
            </a:r>
            <a:r>
              <a:rPr lang="zh-CN" altLang="en-US" b="1" dirty="0">
                <a:latin typeface="华文细黑" panose="02010600040101010101" pitchFamily="2" charset="-122"/>
                <a:ea typeface="华文细黑" panose="02010600040101010101" pitchFamily="2" charset="-122"/>
              </a:rPr>
              <a:t>数字内容的威胁</a:t>
            </a:r>
            <a:endParaRPr lang="zh-CN" altLang="en-US" b="1" dirty="0">
              <a:latin typeface="华文细黑" panose="02010600040101010101" pitchFamily="2" charset="-122"/>
              <a:ea typeface="华文细黑" panose="02010600040101010101" pitchFamily="2" charset="-122"/>
            </a:endParaRPr>
          </a:p>
          <a:p>
            <a:pPr lvl="1" eaLnBrk="1" hangingPunct="1">
              <a:lnSpc>
                <a:spcPts val="3200"/>
              </a:lnSpc>
            </a:pPr>
            <a:r>
              <a:rPr lang="zh-CN" altLang="en-US" b="1" dirty="0" smtClean="0"/>
              <a:t>数字</a:t>
            </a:r>
            <a:r>
              <a:rPr lang="zh-CN" altLang="en-US" b="1" dirty="0"/>
              <a:t>内容的</a:t>
            </a:r>
            <a:r>
              <a:rPr lang="zh-CN" altLang="en-US" b="1" dirty="0" smtClean="0"/>
              <a:t>伪造</a:t>
            </a:r>
            <a:endParaRPr lang="zh-CN" altLang="en-US" b="1" dirty="0"/>
          </a:p>
          <a:p>
            <a:pPr marL="609600" indent="-609600"/>
            <a:endParaRPr lang="zh-CN" altLang="en-US"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b="1" dirty="0">
              <a:latin typeface="华文细黑" panose="02010600040101010101" pitchFamily="2" charset="-122"/>
              <a:ea typeface="华文细黑" panose="02010600040101010101" pitchFamily="2" charset="-122"/>
            </a:endParaRPr>
          </a:p>
          <a:p>
            <a:pPr marL="609600" indent="-609600">
              <a:buFont typeface="Wingdings" panose="05000000000000000000" pitchFamily="2" charset="2"/>
              <a:buNone/>
            </a:pPr>
            <a:endParaRPr lang="zh-CN" altLang="en-US" sz="2400" dirty="0"/>
          </a:p>
        </p:txBody>
      </p:sp>
      <p:pic>
        <p:nvPicPr>
          <p:cNvPr id="49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3327" y="2564902"/>
            <a:ext cx="5472608" cy="3641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0</TotalTime>
  <Words>6521</Words>
  <Application>WPS 演示</Application>
  <PresentationFormat>全屏显示(4:3)</PresentationFormat>
  <Paragraphs>482</Paragraphs>
  <Slides>56</Slides>
  <Notes>20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vt:i4>
      </vt:variant>
      <vt:variant>
        <vt:lpstr>幻灯片标题</vt:lpstr>
      </vt:variant>
      <vt:variant>
        <vt:i4>56</vt:i4>
      </vt:variant>
    </vt:vector>
  </HeadingPairs>
  <TitlesOfParts>
    <vt:vector size="78" baseType="lpstr">
      <vt:lpstr>Arial</vt:lpstr>
      <vt:lpstr>宋体</vt:lpstr>
      <vt:lpstr>Wingdings</vt:lpstr>
      <vt:lpstr>Verdana</vt:lpstr>
      <vt:lpstr>华文隶书</vt:lpstr>
      <vt:lpstr>华文新魏</vt:lpstr>
      <vt:lpstr>ZapfDingbats</vt:lpstr>
      <vt:lpstr>华文楷体</vt:lpstr>
      <vt:lpstr>华文细黑</vt:lpstr>
      <vt:lpstr>微软雅黑</vt:lpstr>
      <vt:lpstr>Arial Unicode MS</vt:lpstr>
      <vt:lpstr>楷体_GB2312</vt:lpstr>
      <vt:lpstr>Times New Roman</vt:lpstr>
      <vt:lpstr>Wingdings 2</vt:lpstr>
      <vt:lpstr>Wingdings 2</vt:lpstr>
      <vt:lpstr>Constantia</vt:lpstr>
      <vt:lpstr>Segoe Print</vt:lpstr>
      <vt:lpstr>新宋体</vt:lpstr>
      <vt:lpstr>Profile</vt:lpstr>
      <vt:lpstr>Paint.Picture</vt:lpstr>
      <vt:lpstr>Paint.Picture</vt:lpstr>
      <vt:lpstr>Visio.Drawing.11</vt:lpstr>
      <vt:lpstr>数字内容安全</vt:lpstr>
      <vt:lpstr>主要内容</vt:lpstr>
      <vt:lpstr>1.1 数字内容的基本概念</vt:lpstr>
      <vt:lpstr>1.1 数字内容的基本概念</vt:lpstr>
      <vt:lpstr>1.1 数字内容的基本概念</vt:lpstr>
      <vt:lpstr>1.1 数字内容的基本概念</vt:lpstr>
      <vt:lpstr>1.1 数字内容的基本概念</vt:lpstr>
      <vt:lpstr>1.2 数字内容面临的威胁与分类</vt:lpstr>
      <vt:lpstr>1.2 数字内容面临的威胁与分类</vt:lpstr>
      <vt:lpstr>1.2 数字内容面临的威胁与分类</vt:lpstr>
      <vt:lpstr>1.2 数字内容面临的威胁与分类</vt:lpstr>
      <vt:lpstr>1.2 数字内容面临的威胁与分类</vt:lpstr>
      <vt:lpstr>1.2 数字内容面临的威胁与分类</vt:lpstr>
      <vt:lpstr>1.2 数字内容面临的威胁与分类</vt:lpstr>
      <vt:lpstr>1.2 数字内容面临的威胁与分类</vt:lpstr>
      <vt:lpstr>1.2 数字内容面临的威胁与分类</vt:lpstr>
      <vt:lpstr>1.2 数字内容面临的威胁与分类</vt:lpstr>
      <vt:lpstr>1.3 数字内容安全技术</vt:lpstr>
      <vt:lpstr> 1.3.1 内容保护</vt:lpstr>
      <vt:lpstr>PowerPoint 演示文稿</vt:lpstr>
      <vt:lpstr>PowerPoint 演示文稿</vt:lpstr>
      <vt:lpstr>PowerPoint 演示文稿</vt:lpstr>
      <vt:lpstr>PowerPoint 演示文稿</vt:lpstr>
      <vt:lpstr>信息隐藏例子</vt:lpstr>
      <vt:lpstr>信息隐藏例子</vt:lpstr>
      <vt:lpstr>信息隐藏例子</vt:lpstr>
      <vt:lpstr>信息隐藏例子</vt:lpstr>
      <vt:lpstr>信息隐藏例子</vt:lpstr>
      <vt:lpstr>信息隐藏的基本原理</vt:lpstr>
      <vt:lpstr>信息隐藏原理图</vt:lpstr>
      <vt:lpstr>信息隐藏和信息加密的区别</vt:lpstr>
      <vt:lpstr>PowerPoint 演示文稿</vt:lpstr>
      <vt:lpstr>合法内容的管控</vt:lpstr>
      <vt:lpstr>PowerPoint 演示文稿</vt:lpstr>
      <vt:lpstr>主要版权保护产品</vt:lpstr>
      <vt:lpstr>数字水印</vt:lpstr>
      <vt:lpstr>PowerPoint 演示文稿</vt:lpstr>
      <vt:lpstr>数字水印原理</vt:lpstr>
      <vt:lpstr>水印的嵌入</vt:lpstr>
      <vt:lpstr>水印的检测</vt:lpstr>
      <vt:lpstr>PowerPoint 演示文稿</vt:lpstr>
      <vt:lpstr>数字水印的特征</vt:lpstr>
      <vt:lpstr>1.3.2 有害内容监管</vt:lpstr>
      <vt:lpstr>有害内容监管技术</vt:lpstr>
      <vt:lpstr>有害内容监管技术</vt:lpstr>
      <vt:lpstr>有害内容监管系统模型</vt:lpstr>
      <vt:lpstr>数据获取</vt:lpstr>
      <vt:lpstr>被动式数据获取</vt:lpstr>
      <vt:lpstr>网络报文处理流程</vt:lpstr>
      <vt:lpstr>数据调整</vt:lpstr>
      <vt:lpstr>敏感特征搜索</vt:lpstr>
      <vt:lpstr>违规判定及处理</vt:lpstr>
      <vt:lpstr>垃圾邮件处理</vt:lpstr>
      <vt:lpstr>基于过滤技术的反垃圾邮件系统</vt:lpstr>
      <vt:lpstr>邮件处理</vt:lpstr>
      <vt:lpstr>思考题</vt:lpstr>
    </vt:vector>
  </TitlesOfParts>
  <Company>NICE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路边一棵树1382538600</cp:lastModifiedBy>
  <cp:revision>1682</cp:revision>
  <dcterms:created xsi:type="dcterms:W3CDTF">2004-03-02T12:35:00Z</dcterms:created>
  <dcterms:modified xsi:type="dcterms:W3CDTF">2018-02-28T06:09:24Z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